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2" r:id="rId5"/>
    <p:sldId id="268" r:id="rId6"/>
    <p:sldId id="258" r:id="rId7"/>
    <p:sldId id="259" r:id="rId8"/>
    <p:sldId id="260" r:id="rId9"/>
    <p:sldId id="278" r:id="rId10"/>
    <p:sldId id="277" r:id="rId11"/>
    <p:sldId id="282" r:id="rId12"/>
    <p:sldId id="267" r:id="rId13"/>
    <p:sldId id="283" r:id="rId14"/>
    <p:sldId id="279" r:id="rId15"/>
    <p:sldId id="270" r:id="rId16"/>
  </p:sldIdLst>
  <p:sldSz cx="12192000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6B03B-7C5E-4535-ACBA-2047A9AD0C2C}" vWet="4" dt="2023-10-07T08:09:35.242"/>
    <p1510:client id="{46BCD067-7315-4D28-B7ED-249AAB1B6534}" v="2333" dt="2023-10-07T12:01:28.1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822" y="84"/>
      </p:cViewPr>
      <p:guideLst>
        <p:guide orient="horz" pos="3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BFFE9163-6D1E-4B3F-A283-0794A91BB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6E6F945-F8E2-4E1B-B213-5451D00DB1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E7171-FD33-4BDA-99C6-46BA39BB03ED}" type="datetime1">
              <a:rPr lang="sv-SE" smtClean="0"/>
              <a:t>2023-10-07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1CB282D-8B5D-4883-A79F-4DA80B34BE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F40EE58-06B0-4786-A2CA-C9FA53A5AE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A2DC4-5184-4FF9-A24A-6D0E3094B0E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0827571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v-SE" noProof="0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5D81E53-2579-4481-AA3E-539231F39D4C}" type="datetime1">
              <a:rPr lang="sv-SE" noProof="0" smtClean="0"/>
              <a:t>2023-10-07</a:t>
            </a:fld>
            <a:endParaRPr lang="sv-SE" noProof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v-SE" noProof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E485773-E831-40C3-B08E-FE9BDAA69383}" type="slidenum">
              <a:rPr lang="sv-SE" noProof="0" smtClean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41409579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24467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3443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007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noProof="0" smtClean="0"/>
              <a:t>7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772427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noProof="0" smtClean="0"/>
              <a:t>8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191802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E485773-E831-40C3-B08E-FE9BDAA6938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4979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v-SE" noProof="0"/>
              <a:t>20XX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v-SE" noProof="0"/>
              <a:t>Exempeltext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sv-SE" noProof="0" smtClean="0"/>
              <a:t>‹#›</a:t>
            </a:fld>
            <a:endParaRPr lang="sv-SE" noProof="0"/>
          </a:p>
        </p:txBody>
      </p:sp>
      <p:sp useBgFill="1">
        <p:nvSpPr>
          <p:cNvPr id="5" name="Rektangulär 4">
            <a:extLst>
              <a:ext uri="{FF2B5EF4-FFF2-40B4-BE49-F238E27FC236}">
                <a16:creationId xmlns:a16="http://schemas.microsoft.com/office/drawing/2014/main" id="{FE162AE6-C2BA-4446-A2D9-41A8F1A6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 useBgFill="1">
        <p:nvSpPr>
          <p:cNvPr id="7" name="Rektangulär 6">
            <a:extLst>
              <a:ext uri="{FF2B5EF4-FFF2-40B4-BE49-F238E27FC236}">
                <a16:creationId xmlns:a16="http://schemas.microsoft.com/office/drawing/2014/main" id="{7A267802-5F0D-4EE1-AF9D-EF2E4F23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775" y="0"/>
            <a:ext cx="43861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FB728D93-929A-4CAF-A102-3C217E91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361" y="428903"/>
            <a:ext cx="3071005" cy="3051391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</a:lstStyle>
          <a:p>
            <a:pPr rtl="0">
              <a:tabLst>
                <a:tab pos="3370263" algn="l"/>
              </a:tabLst>
            </a:pPr>
            <a:r>
              <a:rPr lang="sv-SE" sz="4000" noProof="0">
                <a:solidFill>
                  <a:schemeClr val="tx2">
                    <a:alpha val="75000"/>
                  </a:schemeClr>
                </a:solidFill>
              </a:rPr>
              <a:t>Klicka här för att ändra mall för rubrikformat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B81702E9-0038-4210-9FAB-E76C1EF85C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4876" y="5116529"/>
            <a:ext cx="2948684" cy="955497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v-SE" noProof="0">
                <a:solidFill>
                  <a:schemeClr val="tx2"/>
                </a:solidFill>
              </a:rPr>
              <a:t>underrubrik</a:t>
            </a:r>
          </a:p>
        </p:txBody>
      </p:sp>
      <p:sp>
        <p:nvSpPr>
          <p:cNvPr id="10" name="Frihandsfigur: Figur 9">
            <a:extLst>
              <a:ext uri="{FF2B5EF4-FFF2-40B4-BE49-F238E27FC236}">
                <a16:creationId xmlns:a16="http://schemas.microsoft.com/office/drawing/2014/main" id="{13E1655C-FA7C-42D9-8EE1-E7CF698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47479" y="3853642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sv-SE" noProof="0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46441E9C-E7AE-4B2E-A8FF-F364980D90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3024" y="0"/>
            <a:ext cx="7808976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7128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6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806039"/>
            <a:ext cx="5157787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90588"/>
            <a:ext cx="5157787" cy="3751268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9024" y="1806038"/>
            <a:ext cx="5183188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69024" y="2390588"/>
            <a:ext cx="5183188" cy="3751268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C1B2486D-C49D-471B-8F3B-AF604894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CF226F4B-CA41-4C71-97F3-1B7E442A2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0316A3FD-0E7B-4247-AA4F-93E7E99EF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10274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C6A6C1-54BB-40E1-859F-0C6DA15257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1EEBE1-2D73-4E5F-A8DD-593B79D184F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2" y="1806039"/>
            <a:ext cx="3200400" cy="584548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E545328A-A6CB-4A40-806F-E68606FC7C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390588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2730D26-BCC4-4CE4-9273-69B4E36D39F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495800" y="1800575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9D832694-AE69-4399-B6B4-3F0CBD297CD8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495800" y="2385125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1E4C2C4B-8E48-4589-91AA-FDF1F137A26C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text 4">
            <a:extLst>
              <a:ext uri="{FF2B5EF4-FFF2-40B4-BE49-F238E27FC236}">
                <a16:creationId xmlns:a16="http://schemas.microsoft.com/office/drawing/2014/main" id="{266A9EA3-4B2B-44BD-8135-846BF60266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51814" y="1802952"/>
            <a:ext cx="3200400" cy="584549"/>
          </a:xfrm>
        </p:spPr>
        <p:txBody>
          <a:bodyPr rtlCol="0" anchor="b">
            <a:noAutofit/>
          </a:bodyPr>
          <a:lstStyle>
            <a:lvl1pPr marL="0" indent="0">
              <a:buNone/>
              <a:defRPr sz="1800" b="1" cap="all" spc="6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  <p:sp>
        <p:nvSpPr>
          <p:cNvPr id="15" name="Platshållare för innehåll 5">
            <a:extLst>
              <a:ext uri="{FF2B5EF4-FFF2-40B4-BE49-F238E27FC236}">
                <a16:creationId xmlns:a16="http://schemas.microsoft.com/office/drawing/2014/main" id="{01C28FB9-37EE-45F6-9277-9FEC0E6CEB2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51814" y="2387502"/>
            <a:ext cx="3200400" cy="375126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5965917B-0400-40F0-91DA-4F97FE7238E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564A176B-530D-46DF-8C22-CB3E325D3F2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464458CC-87E8-440C-A9E9-D8E1E0B4937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97350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anfat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ktangulär 4">
            <a:extLst>
              <a:ext uri="{FF2B5EF4-FFF2-40B4-BE49-F238E27FC236}">
                <a16:creationId xmlns:a16="http://schemas.microsoft.com/office/drawing/2014/main" id="{66D479CE-2DE1-4800-948F-385C3CF20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>
        <p:nvSpPr>
          <p:cNvPr id="6" name="Rubrik 7">
            <a:extLst>
              <a:ext uri="{FF2B5EF4-FFF2-40B4-BE49-F238E27FC236}">
                <a16:creationId xmlns:a16="http://schemas.microsoft.com/office/drawing/2014/main" id="{F2DE27B3-A066-47FC-9ACB-6CB080C41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375939"/>
            <a:ext cx="5448300" cy="1240966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ctr" rtl="0"/>
            <a:r>
              <a:rPr lang="sv-SE" noProof="0"/>
              <a:t>Klicka här för att ändra mall för rubrikformat</a:t>
            </a:r>
          </a:p>
        </p:txBody>
      </p:sp>
      <p:sp>
        <p:nvSpPr>
          <p:cNvPr id="8" name="Platshållare för innehåll 8">
            <a:extLst>
              <a:ext uri="{FF2B5EF4-FFF2-40B4-BE49-F238E27FC236}">
                <a16:creationId xmlns:a16="http://schemas.microsoft.com/office/drawing/2014/main" id="{0B2E2283-471F-4157-98F4-1943DA10B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688119"/>
            <a:ext cx="5115674" cy="3507457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0F58127D-BBD9-4655-BEA6-9102178578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8272" y="65836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3" name="Platshållare för bild 11">
            <a:extLst>
              <a:ext uri="{FF2B5EF4-FFF2-40B4-BE49-F238E27FC236}">
                <a16:creationId xmlns:a16="http://schemas.microsoft.com/office/drawing/2014/main" id="{C4E959CE-E323-4F7E-9D53-6DE5DD865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748272" y="3584448"/>
            <a:ext cx="4809744" cy="260604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5" name="Frihandsfigur: Figur 14">
            <a:extLst>
              <a:ext uri="{FF2B5EF4-FFF2-40B4-BE49-F238E27FC236}">
                <a16:creationId xmlns:a16="http://schemas.microsoft.com/office/drawing/2014/main" id="{65F4C50B-50BD-44F1-9148-992E83F5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25809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sv-SE" noProof="0"/>
          </a:p>
        </p:txBody>
      </p: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9764E3EF-900F-4400-84C4-63FBEBB87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21" name="Platshållare för sidfot 4">
            <a:extLst>
              <a:ext uri="{FF2B5EF4-FFF2-40B4-BE49-F238E27FC236}">
                <a16:creationId xmlns:a16="http://schemas.microsoft.com/office/drawing/2014/main" id="{3E1CB21E-42E2-4942-BCAD-66952AABB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ABDF6841-1F86-481B-A857-4E5AC2672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894128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ktangulär 4">
            <a:extLst>
              <a:ext uri="{FF2B5EF4-FFF2-40B4-BE49-F238E27FC236}">
                <a16:creationId xmlns:a16="http://schemas.microsoft.com/office/drawing/2014/main" id="{2FD219BD-0F2E-4CDF-AEB4-C1D73E0F1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>
        <p:nvSpPr>
          <p:cNvPr id="6" name="Rubrik 15">
            <a:extLst>
              <a:ext uri="{FF2B5EF4-FFF2-40B4-BE49-F238E27FC236}">
                <a16:creationId xmlns:a16="http://schemas.microsoft.com/office/drawing/2014/main" id="{1A909C9B-71E1-4575-BD94-8C51142F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 anchor="ctr">
            <a:normAutofit/>
          </a:bodyPr>
          <a:lstStyle>
            <a:lvl1pPr algn="ctr">
              <a:defRPr/>
            </a:lvl1pPr>
          </a:lstStyle>
          <a:p>
            <a:pPr algn="ctr" rtl="0"/>
            <a:r>
              <a:rPr lang="sv-SE" noProof="0"/>
              <a:t>Klicka här för att ändra mall för rubrikformat</a:t>
            </a:r>
          </a:p>
        </p:txBody>
      </p:sp>
      <p:sp>
        <p:nvSpPr>
          <p:cNvPr id="8" name="Platshållare för innehåll 16">
            <a:extLst>
              <a:ext uri="{FF2B5EF4-FFF2-40B4-BE49-F238E27FC236}">
                <a16:creationId xmlns:a16="http://schemas.microsoft.com/office/drawing/2014/main" id="{3B6580BC-B32B-4393-8B19-2B3F6B90F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lvl="0" rtl="0"/>
            <a:r>
              <a:rPr lang="sv-SE" noProof="0"/>
              <a:t>Klicka här för att ändra format på bakgrundstexten</a:t>
            </a:r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E316BEC-AB1A-4058-9324-07F332198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sv-SE" noProof="0"/>
              <a:t>20XX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CB07FB4E-AACE-4322-82D4-4DA4A81616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5048" y="0"/>
            <a:ext cx="7616952" cy="685800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640DE4BD-38C7-497D-AE63-0EC22E33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v-SE" noProof="0"/>
              <a:t>Exempeltext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EDD80C8-9EBF-4D2D-A9FA-CC9421EA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sv-SE" noProof="0" smtClean="0"/>
              <a:t>‹#›</a:t>
            </a:fld>
            <a:endParaRPr lang="sv-SE" noProof="0"/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F4CA4665-3BE9-407E-884C-8EA287083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52099" y="2302005"/>
            <a:ext cx="2253018" cy="0"/>
          </a:xfrm>
          <a:prstGeom prst="line">
            <a:avLst/>
          </a:prstGeom>
          <a:ln w="19050">
            <a:solidFill>
              <a:schemeClr val="accent1">
                <a:lumMod val="7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06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E81C62-6E66-44D5-83D2-BADCC7373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38113" y="2851343"/>
            <a:ext cx="8490581" cy="1746195"/>
          </a:xfrm>
        </p:spPr>
        <p:txBody>
          <a:bodyPr rtlCol="0" anchor="b">
            <a:normAutofit/>
          </a:bodyPr>
          <a:lstStyle>
            <a:lvl1pPr algn="ctr">
              <a:lnSpc>
                <a:spcPct val="90000"/>
              </a:lnSpc>
              <a:defRPr sz="440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60A7876-9D0C-4685-8088-6FED23C9B8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67350" y="4846921"/>
            <a:ext cx="6632107" cy="951488"/>
          </a:xfrm>
        </p:spPr>
        <p:txBody>
          <a:bodyPr rtlCol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2">
                    <a:alpha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v-SE" noProof="0"/>
              <a:t>Klicka om du vill redigera mall för underrubrikformat</a:t>
            </a:r>
          </a:p>
        </p:txBody>
      </p:sp>
      <p:sp>
        <p:nvSpPr>
          <p:cNvPr id="13" name="Frihandsfigur: Figur 12">
            <a:extLst>
              <a:ext uri="{FF2B5EF4-FFF2-40B4-BE49-F238E27FC236}">
                <a16:creationId xmlns:a16="http://schemas.microsoft.com/office/drawing/2014/main" id="{1E679A24-160E-440A-9984-8923BC4B8DD8}"/>
              </a:ext>
            </a:extLst>
          </p:cNvPr>
          <p:cNvSpPr/>
          <p:nvPr/>
        </p:nvSpPr>
        <p:spPr>
          <a:xfrm rot="20618895" flipH="1">
            <a:off x="5561167" y="1911565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426506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E26100-27A9-4A24-9347-29B6A9BA4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3117186"/>
          </a:xfrm>
        </p:spPr>
        <p:txBody>
          <a:bodyPr rtlCol="0" anchor="b">
            <a:normAutofit/>
          </a:bodyPr>
          <a:lstStyle>
            <a:lvl1pPr>
              <a:defRPr sz="480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A350C3-3185-4A0E-9E1F-504D7E6E0D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26924"/>
            <a:ext cx="10515600" cy="1262726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247571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13902F6-08C1-4F71-90D1-FCA6563ECE2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11756"/>
            <a:ext cx="5181600" cy="4365207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9FB0FE5-5497-4854-B57F-7955ADCBCDA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11756"/>
            <a:ext cx="5181600" cy="4365207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BB698B4-B17B-4FAB-894D-5400BDEC9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FBF5B355-1608-4ECA-8C03-3ABD722BC611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8684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588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D37465-F6D9-414A-9829-B2793D3A5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47698"/>
            <a:ext cx="4061821" cy="1558558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D635B2F-EF96-4A99-8082-911D63A37A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47699"/>
            <a:ext cx="6172200" cy="5213351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5EE3AB-F64B-4276-8303-CAE4B4F1D78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06256"/>
            <a:ext cx="4061821" cy="3662732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818936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4C43B7E-262A-4834-9437-C20690BF2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689FC6C5-CFC6-43FC-9CD2-EB131734FA8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867985"/>
            <a:ext cx="6172200" cy="4993066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v-SE" noProof="0"/>
              <a:t>Klicka på ikonen för att lägga till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DCAD41B-4C7D-4884-B895-CFDA0A4479C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v-SE" noProof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881369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or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ktangulär 4">
            <a:extLst>
              <a:ext uri="{FF2B5EF4-FFF2-40B4-BE49-F238E27FC236}">
                <a16:creationId xmlns:a16="http://schemas.microsoft.com/office/drawing/2014/main" id="{665A6970-043A-47D8-B545-755078B0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>
        <p:nvSpPr>
          <p:cNvPr id="6" name="Rubrik 7">
            <a:extLst>
              <a:ext uri="{FF2B5EF4-FFF2-40B4-BE49-F238E27FC236}">
                <a16:creationId xmlns:a16="http://schemas.microsoft.com/office/drawing/2014/main" id="{86AC1DD3-428F-4C39-A551-E13ABD51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 rtlCol="0">
            <a:normAutofit/>
          </a:bodyPr>
          <a:lstStyle/>
          <a:p>
            <a:pPr algn="r" rtl="0"/>
            <a:r>
              <a:rPr lang="sv-SE" noProof="0"/>
              <a:t>Klicka här för att ändra mall för rubrikformat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0661C8BF-A13F-41C7-AD96-FF1FF2487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0" y="1344305"/>
            <a:ext cx="0" cy="1610436"/>
          </a:xfrm>
          <a:prstGeom prst="line">
            <a:avLst/>
          </a:prstGeom>
          <a:ln w="19050">
            <a:solidFill>
              <a:schemeClr val="accent1">
                <a:lumMod val="75000"/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tshållare för innehåll 8">
            <a:extLst>
              <a:ext uri="{FF2B5EF4-FFF2-40B4-BE49-F238E27FC236}">
                <a16:creationId xmlns:a16="http://schemas.microsoft.com/office/drawing/2014/main" id="{C48B2C18-58F4-4964-8F53-1A6C5CA46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60AF7978-E274-4580-9576-25C42D06B2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7512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6" name="Platshållare för bild 13">
            <a:extLst>
              <a:ext uri="{FF2B5EF4-FFF2-40B4-BE49-F238E27FC236}">
                <a16:creationId xmlns:a16="http://schemas.microsoft.com/office/drawing/2014/main" id="{C26149A3-CFBC-4F7F-B065-171177885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6041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7" name="Platshållare för bild 13">
            <a:extLst>
              <a:ext uri="{FF2B5EF4-FFF2-40B4-BE49-F238E27FC236}">
                <a16:creationId xmlns:a16="http://schemas.microsoft.com/office/drawing/2014/main" id="{47CA6D41-6659-4919-BF3F-FCA2AB53F4F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457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5" name="Platshållare för bild 13">
            <a:extLst>
              <a:ext uri="{FF2B5EF4-FFF2-40B4-BE49-F238E27FC236}">
                <a16:creationId xmlns:a16="http://schemas.microsoft.com/office/drawing/2014/main" id="{20E6777B-4AD1-427E-904E-21086E7318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3100" y="4142232"/>
            <a:ext cx="2606040" cy="2075688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20" name="Platshållare för datum 3">
            <a:extLst>
              <a:ext uri="{FF2B5EF4-FFF2-40B4-BE49-F238E27FC236}">
                <a16:creationId xmlns:a16="http://schemas.microsoft.com/office/drawing/2014/main" id="{7E0D4C96-36DA-4C90-B4F7-FD78F9F06E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21" name="Platshållare för sidfot 4">
            <a:extLst>
              <a:ext uri="{FF2B5EF4-FFF2-40B4-BE49-F238E27FC236}">
                <a16:creationId xmlns:a16="http://schemas.microsoft.com/office/drawing/2014/main" id="{DCC27624-76B0-4BB8-B6D9-C01BCCE657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E5D71582-7D60-491E-945E-00A9A6A2E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1718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Rubrik och innehåll">
  <p:cSld name="1_Rubrik och innehåll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2c4f2a0cd8_0_1020"/>
          <p:cNvSpPr txBox="1">
            <a:spLocks noGrp="1"/>
          </p:cNvSpPr>
          <p:nvPr>
            <p:ph type="title"/>
          </p:nvPr>
        </p:nvSpPr>
        <p:spPr>
          <a:xfrm>
            <a:off x="838201" y="365128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2c4f2a0cd8_0_1020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43" name="Google Shape;143;g12c4f2a0cd8_0_1020"/>
          <p:cNvSpPr/>
          <p:nvPr/>
        </p:nvSpPr>
        <p:spPr>
          <a:xfrm>
            <a:off x="246000" y="189000"/>
            <a:ext cx="11700000" cy="6120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2c4f2a0cd8_0_1020"/>
          <p:cNvSpPr/>
          <p:nvPr/>
        </p:nvSpPr>
        <p:spPr>
          <a:xfrm>
            <a:off x="502154" y="6400802"/>
            <a:ext cx="7101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Bild </a:t>
            </a:r>
            <a:fld id="{00000000-1234-1234-1234-123412341234}" type="slidenum">
              <a:rPr lang="sv-SE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2c4f2a0cd8_0_1020"/>
          <p:cNvSpPr txBox="1"/>
          <p:nvPr/>
        </p:nvSpPr>
        <p:spPr>
          <a:xfrm>
            <a:off x="3400881" y="6309000"/>
            <a:ext cx="5125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800" b="0" i="0" u="none" strike="noStrike" cap="none">
                <a:solidFill>
                  <a:schemeClr val="lt1"/>
                </a:solidFill>
                <a:latin typeface="Overlock"/>
                <a:ea typeface="Overlock"/>
                <a:cs typeface="Overlock"/>
                <a:sym typeface="Overlock"/>
              </a:rPr>
              <a:t>THE #1 MIND SPORT</a:t>
            </a:r>
            <a:endParaRPr/>
          </a:p>
        </p:txBody>
      </p:sp>
      <p:sp>
        <p:nvSpPr>
          <p:cNvPr id="146" name="Google Shape;146;g12c4f2a0cd8_0_1020"/>
          <p:cNvSpPr txBox="1">
            <a:spLocks noGrp="1"/>
          </p:cNvSpPr>
          <p:nvPr>
            <p:ph type="body" idx="2"/>
          </p:nvPr>
        </p:nvSpPr>
        <p:spPr>
          <a:xfrm>
            <a:off x="650999" y="1854002"/>
            <a:ext cx="11047500" cy="42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510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led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ktangulär 4">
            <a:extLst>
              <a:ext uri="{FF2B5EF4-FFF2-40B4-BE49-F238E27FC236}">
                <a16:creationId xmlns:a16="http://schemas.microsoft.com/office/drawing/2014/main" id="{A283E6C1-A698-44ED-B112-2185C527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sv-SE" noProof="0"/>
          </a:p>
        </p:txBody>
      </p:sp>
      <p:sp>
        <p:nvSpPr>
          <p:cNvPr id="6" name="Rubrik 7">
            <a:extLst>
              <a:ext uri="{FF2B5EF4-FFF2-40B4-BE49-F238E27FC236}">
                <a16:creationId xmlns:a16="http://schemas.microsoft.com/office/drawing/2014/main" id="{B8DA9715-F69D-45C0-8C20-D2327172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4" y="1034470"/>
            <a:ext cx="10515600" cy="899783"/>
          </a:xfrm>
        </p:spPr>
        <p:txBody>
          <a:bodyPr wrap="none" rtlCol="0" anchor="ctr">
            <a:noAutofit/>
          </a:bodyPr>
          <a:lstStyle>
            <a:lvl1pPr algn="l">
              <a:spcBef>
                <a:spcPts val="0"/>
              </a:spcBef>
              <a:defRPr baseline="0"/>
            </a:lvl1pPr>
          </a:lstStyle>
          <a:p>
            <a:pPr algn="ctr" rtl="0"/>
            <a:r>
              <a:rPr lang="sv-SE" noProof="0"/>
              <a:t>Klicka här för att ändra mall för rubrikformat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A11834F-2E86-44CF-9B7B-879C54D3E3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164" y="1900962"/>
            <a:ext cx="10112375" cy="1954213"/>
          </a:xfrm>
        </p:spPr>
        <p:txBody>
          <a:bodyPr rtlCol="0" anchor="t"/>
          <a:lstStyle>
            <a:lvl1pPr marL="0" indent="0" algn="just">
              <a:buNone/>
              <a:defRPr baseline="0"/>
            </a:lvl1pPr>
            <a:lvl2pPr marL="274320" indent="0" algn="ctr">
              <a:buFont typeface="Arial" panose="020B0604020202020204" pitchFamily="34" charset="0"/>
              <a:buNone/>
              <a:defRPr/>
            </a:lvl2pPr>
            <a:lvl3pPr marL="228600" indent="0" algn="ctr">
              <a:buNone/>
              <a:defRPr/>
            </a:lvl3pPr>
            <a:lvl4pPr marL="640080" indent="0" algn="ctr">
              <a:buFont typeface="Arial" panose="020B0604020202020204" pitchFamily="34" charset="0"/>
              <a:buNone/>
              <a:defRPr/>
            </a:lvl4pPr>
            <a:lvl5pPr marL="685800" indent="0" algn="ctr">
              <a:buNone/>
              <a:defRPr/>
            </a:lvl5pPr>
          </a:lstStyle>
          <a:p>
            <a:pPr lvl="0" rtl="0"/>
            <a:r>
              <a:rPr lang="sv-SE" noProof="0"/>
              <a:t>Klicka här för att lägga till text</a:t>
            </a:r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06B13C98-6A68-488A-A861-3651BEFFDB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160520"/>
            <a:ext cx="4067175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2938ABF9-B914-4702-BD3C-440D785C4B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4" name="Platshållare för bild 12">
            <a:extLst>
              <a:ext uri="{FF2B5EF4-FFF2-40B4-BE49-F238E27FC236}">
                <a16:creationId xmlns:a16="http://schemas.microsoft.com/office/drawing/2014/main" id="{A8DDEC8E-7A5B-45B1-87C2-928F65F6DC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59936" y="4160520"/>
            <a:ext cx="4133088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9" name="Platshållare för sidfot 4">
            <a:extLst>
              <a:ext uri="{FF2B5EF4-FFF2-40B4-BE49-F238E27FC236}">
                <a16:creationId xmlns:a16="http://schemas.microsoft.com/office/drawing/2014/main" id="{3D694128-BF72-4548-B72F-CAFBFD234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5" name="Platshållare för bild 12">
            <a:extLst>
              <a:ext uri="{FF2B5EF4-FFF2-40B4-BE49-F238E27FC236}">
                <a16:creationId xmlns:a16="http://schemas.microsoft.com/office/drawing/2014/main" id="{5E558F1D-66DC-426F-B815-D10EB6BC4E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93024" y="4160520"/>
            <a:ext cx="4005072" cy="26974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3EC1452B-8D51-4F49-9A26-8D49BCE7A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50899" y="1555564"/>
            <a:ext cx="4290204" cy="0"/>
          </a:xfrm>
          <a:prstGeom prst="line">
            <a:avLst/>
          </a:prstGeom>
          <a:ln w="19050">
            <a:solidFill>
              <a:schemeClr val="accent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latshållare för bildnummer 5">
            <a:extLst>
              <a:ext uri="{FF2B5EF4-FFF2-40B4-BE49-F238E27FC236}">
                <a16:creationId xmlns:a16="http://schemas.microsoft.com/office/drawing/2014/main" id="{68719BE9-7631-4214-B581-04437DDA5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473976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bry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ktangulär 14">
            <a:extLst>
              <a:ext uri="{FF2B5EF4-FFF2-40B4-BE49-F238E27FC236}">
                <a16:creationId xmlns:a16="http://schemas.microsoft.com/office/drawing/2014/main" id="{A6AF1EB8-173E-4BDF-9FB9-340DC5FC2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v-SE" noProof="0"/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B44A6C40-5A2B-4859-A8AE-52464ACB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5059252"/>
            <a:ext cx="6874327" cy="1209275"/>
          </a:xfrm>
        </p:spPr>
        <p:txBody>
          <a:bodyPr rtlCol="0" anchor="ctr">
            <a:normAutofit/>
          </a:bodyPr>
          <a:lstStyle>
            <a:lvl1pPr algn="l">
              <a:defRPr/>
            </a:lvl1pPr>
          </a:lstStyle>
          <a:p>
            <a:pPr algn="r" rtl="0"/>
            <a:r>
              <a:rPr lang="sv-SE" sz="4000" noProof="0"/>
              <a:t>Klicka här för att ändra mall för rubrikformat</a:t>
            </a:r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4839C935-8C88-4E41-9CDE-772FDA3DD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5056632"/>
            <a:ext cx="3392445" cy="1207008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l" rtl="0"/>
            <a:r>
              <a:rPr lang="sv-SE" sz="1600" noProof="0"/>
              <a:t>Klicka här för att ändra mall för underrubrikformat</a:t>
            </a:r>
          </a:p>
        </p:txBody>
      </p:sp>
      <p:cxnSp>
        <p:nvCxnSpPr>
          <p:cNvPr id="19" name="Rak 18">
            <a:extLst>
              <a:ext uri="{FF2B5EF4-FFF2-40B4-BE49-F238E27FC236}">
                <a16:creationId xmlns:a16="http://schemas.microsoft.com/office/drawing/2014/main" id="{30C6FCBF-78C9-4160-8C8D-C0846C6D2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810499" y="5187442"/>
            <a:ext cx="0" cy="875607"/>
          </a:xfrm>
          <a:prstGeom prst="line">
            <a:avLst/>
          </a:prstGeom>
          <a:ln w="15875">
            <a:solidFill>
              <a:schemeClr val="accent1">
                <a:lumMod val="75000"/>
                <a:alpha val="8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bild 20">
            <a:extLst>
              <a:ext uri="{FF2B5EF4-FFF2-40B4-BE49-F238E27FC236}">
                <a16:creationId xmlns:a16="http://schemas.microsoft.com/office/drawing/2014/main" id="{6950CA0E-635B-46DC-8900-0DD2B472AF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4562856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145731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11756"/>
            <a:ext cx="10515600" cy="4190323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31BABDF-AA85-4A10-A98B-507CF2428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58717800-ADD4-4E93-B0D0-271E7848D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70AC3ECC-84E8-497F-BC52-5189149B0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39539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438403"/>
            <a:ext cx="10515600" cy="3545204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C1976FF6-0FAE-4806-A07E-BE4D74116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842FFD90-937D-4551-9F0C-7A5B0C78E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BED25ED3-40D6-4D4C-BEF6-506E3E31B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378619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>
            <a:extLst>
              <a:ext uri="{FF2B5EF4-FFF2-40B4-BE49-F238E27FC236}">
                <a16:creationId xmlns:a16="http://schemas.microsoft.com/office/drawing/2014/main" id="{3A8FC83D-BE6C-46F7-A2C9-654DF8EBE0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733" y="1679441"/>
            <a:ext cx="10890565" cy="589966"/>
          </a:xfrm>
        </p:spPr>
        <p:txBody>
          <a:bodyPr rtlCol="0">
            <a:normAutofit fontScale="90000"/>
          </a:bodyPr>
          <a:lstStyle>
            <a:lvl1pPr algn="ctr">
              <a:defRPr/>
            </a:lvl1pPr>
          </a:lstStyle>
          <a:p>
            <a:pPr rtl="0"/>
            <a:r>
              <a:rPr lang="sv-SE" noProof="0"/>
              <a:t>Klicka här för att ändra mall för rubrikformat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8CC3F9D0-953E-45A7-BFD7-C86C68B23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3726" y="2273661"/>
            <a:ext cx="7910623" cy="447630"/>
          </a:xfrm>
        </p:spPr>
        <p:txBody>
          <a:bodyPr rtlCol="0">
            <a:norm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v-SE" sz="1600" noProof="0"/>
              <a:t>Klicka här för att ändra mall för underrubrikformat</a:t>
            </a:r>
          </a:p>
        </p:txBody>
      </p:sp>
      <p:sp>
        <p:nvSpPr>
          <p:cNvPr id="7" name="Frihandsfigur: Figur 6">
            <a:extLst>
              <a:ext uri="{FF2B5EF4-FFF2-40B4-BE49-F238E27FC236}">
                <a16:creationId xmlns:a16="http://schemas.microsoft.com/office/drawing/2014/main" id="{D736BCE2-FC35-4992-A912-AF5A5C4EC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507004" y="63219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1">
              <a:lumMod val="75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rtl="0"/>
            <a:endParaRPr lang="sv-SE" noProof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AA409B-17E7-4D49-8F3B-D390302E24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368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3" name="Platshållare för bild 10">
            <a:extLst>
              <a:ext uri="{FF2B5EF4-FFF2-40B4-BE49-F238E27FC236}">
                <a16:creationId xmlns:a16="http://schemas.microsoft.com/office/drawing/2014/main" id="{C4FB1A9C-83D8-426D-B62B-A5F7457A9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17920" y="3063240"/>
            <a:ext cx="5321808" cy="3154680"/>
          </a:xfrm>
          <a:solidFill>
            <a:schemeClr val="bg2">
              <a:lumMod val="50000"/>
              <a:lumOff val="50000"/>
            </a:schemeClr>
          </a:solidFill>
        </p:spPr>
        <p:txBody>
          <a:bodyPr rtlCol="0"/>
          <a:lstStyle/>
          <a:p>
            <a:pPr rtl="0"/>
            <a:r>
              <a:rPr lang="sv-SE" noProof="0"/>
              <a:t>Klicka på ikonen för att lägga till en bild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94DD44DD-0676-4A2C-9EC4-8E209307E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969BC53C-DA37-4270-B44D-B7A92152A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9AFE14D8-0C2B-4AA6-AE7E-75C2C63C2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54679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30846B-7B57-4F95-B17F-B9DEE3394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9B08814-722A-4F2C-8807-C09FEEC251E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479255"/>
            <a:ext cx="10515600" cy="4190323"/>
          </a:xfrm>
        </p:spPr>
        <p:txBody>
          <a:bodyPr rtlCol="0"/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cxnSp>
        <p:nvCxnSpPr>
          <p:cNvPr id="8" name="Rak 7">
            <a:extLst>
              <a:ext uri="{FF2B5EF4-FFF2-40B4-BE49-F238E27FC236}">
                <a16:creationId xmlns:a16="http://schemas.microsoft.com/office/drawing/2014/main" id="{B4D67EBB-2EBC-4D85-9751-BE5E66FE0782}"/>
              </a:ext>
            </a:extLst>
          </p:cNvPr>
          <p:cNvCxnSpPr>
            <a:cxnSpLocks/>
          </p:cNvCxnSpPr>
          <p:nvPr/>
        </p:nvCxnSpPr>
        <p:spPr>
          <a:xfrm>
            <a:off x="838200" y="1655523"/>
            <a:ext cx="10515600" cy="0"/>
          </a:xfrm>
          <a:prstGeom prst="line">
            <a:avLst/>
          </a:prstGeom>
          <a:ln w="19050">
            <a:solidFill>
              <a:schemeClr val="accent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F9828424-127F-4F45-AF20-1DAA15255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10" name="Platshållare för sidfot 4">
            <a:extLst>
              <a:ext uri="{FF2B5EF4-FFF2-40B4-BE49-F238E27FC236}">
                <a16:creationId xmlns:a16="http://schemas.microsoft.com/office/drawing/2014/main" id="{F5D83CCE-F7E1-4106-84E1-6C261DDBB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28126735-73E8-4B98-81A3-AAE94B69F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43229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dsli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CC1A14-BCE3-4322-A314-ABFB09FBB4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6213"/>
            <a:ext cx="10515600" cy="2212258"/>
          </a:xfrm>
        </p:spPr>
        <p:txBody>
          <a:bodyPr rtlCol="0" anchor="t"/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3DAC2D8E-199B-430A-BB5F-3EB5B76D6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DCAAF529-3AC9-470F-8794-0C4967080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B3327F51-D49D-4DCE-9CDC-3B94731A4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39129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AFB555E-8FF5-457E-B328-53ABDB595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2427"/>
            <a:ext cx="10515600" cy="819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v-SE" noProof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DA64ED7-3275-4F98-88B1-4F0832514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61459"/>
            <a:ext cx="10515600" cy="4340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-SE" noProof="0"/>
              <a:t>Redigera format för bakgrundstext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DEF0BCFA-771C-4297-8ACE-974191C70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spc="1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20XX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7E317DE-CC16-4596-92A2-460BC081E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spc="400" baseline="0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r>
              <a:rPr lang="sv-SE" noProof="0"/>
              <a:t>Exempeltext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786E724-AEC3-4D96-A62C-C286B703F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tx2">
                    <a:alpha val="75000"/>
                  </a:schemeClr>
                </a:solidFill>
              </a:defRPr>
            </a:lvl1pPr>
          </a:lstStyle>
          <a:p>
            <a:pPr rtl="0"/>
            <a:fld id="{AE208ADF-3ADD-483D-A721-14E3EEE2C135}" type="slidenum">
              <a:rPr lang="sv-SE" noProof="0" smtClean="0"/>
              <a:pPr rtl="0"/>
              <a:t>‹#›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16245928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3" r:id="rId3"/>
    <p:sldLayoutId id="2147483661" r:id="rId4"/>
    <p:sldLayoutId id="2147483650" r:id="rId5"/>
    <p:sldLayoutId id="2147483671" r:id="rId6"/>
    <p:sldLayoutId id="2147483670" r:id="rId7"/>
    <p:sldLayoutId id="2147483672" r:id="rId8"/>
    <p:sldLayoutId id="2147483654" r:id="rId9"/>
    <p:sldLayoutId id="2147483653" r:id="rId10"/>
    <p:sldLayoutId id="2147483667" r:id="rId11"/>
    <p:sldLayoutId id="2147483668" r:id="rId12"/>
    <p:sldLayoutId id="2147483669" r:id="rId13"/>
    <p:sldLayoutId id="2147483649" r:id="rId14"/>
    <p:sldLayoutId id="2147483651" r:id="rId15"/>
    <p:sldLayoutId id="2147483652" r:id="rId16"/>
    <p:sldLayoutId id="2147483655" r:id="rId17"/>
    <p:sldLayoutId id="2147483656" r:id="rId18"/>
    <p:sldLayoutId id="2147483657" r:id="rId19"/>
    <p:sldLayoutId id="2147483673" r:id="rId20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>
              <a:alpha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b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2pPr>
      <a:lvl3pPr marL="571500" indent="-3429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i="1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4pPr>
      <a:lvl5pPr marL="914400" indent="-228600" algn="l" defTabSz="914400" rtl="0" eaLnBrk="1" latinLnBrk="0" hangingPunct="1">
        <a:lnSpc>
          <a:spcPct val="12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100" baseline="0">
          <a:solidFill>
            <a:schemeClr val="tx2">
              <a:alpha val="8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552">
          <p15:clr>
            <a:srgbClr val="F26B43"/>
          </p15:clr>
        </p15:guide>
        <p15:guide id="3" pos="528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408">
          <p15:clr>
            <a:srgbClr val="F26B43"/>
          </p15:clr>
        </p15:guide>
        <p15:guide id="6" pos="7152">
          <p15:clr>
            <a:srgbClr val="F26B43"/>
          </p15:clr>
        </p15:guide>
        <p15:guide id="7" pos="2880">
          <p15:clr>
            <a:srgbClr val="F26B43"/>
          </p15:clr>
        </p15:guide>
        <p15:guide id="8" pos="4248">
          <p15:clr>
            <a:srgbClr val="F26B43"/>
          </p15:clr>
        </p15:guide>
        <p15:guide id="9" orient="horz" pos="600">
          <p15:clr>
            <a:srgbClr val="F26B43"/>
          </p15:clr>
        </p15:guide>
        <p15:guide id="10" orient="horz" pos="3792">
          <p15:clr>
            <a:srgbClr val="F26B43"/>
          </p15:clr>
        </p15:guide>
        <p15:guide id="11" pos="7272">
          <p15:clr>
            <a:srgbClr val="F26B43"/>
          </p15:clr>
        </p15:guide>
        <p15:guide id="12" pos="408">
          <p15:clr>
            <a:srgbClr val="F26B43"/>
          </p15:clr>
        </p15:guide>
        <p15:guide id="13" pos="4920">
          <p15:clr>
            <a:srgbClr val="F26B43"/>
          </p15:clr>
        </p15:guide>
        <p15:guide id="14" pos="2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DxiTQ1EpRU" TargetMode="Externa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365A3385-7A97-4B91-90E4-313A5F648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905" y="428903"/>
            <a:ext cx="3715917" cy="3051391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rtl="0"/>
            <a:r>
              <a:rPr lang="sv-SE" dirty="0" err="1"/>
              <a:t>MiniBridge</a:t>
            </a:r>
            <a:br>
              <a:rPr lang="sv-SE" dirty="0"/>
            </a:br>
            <a:r>
              <a:rPr lang="sv-SE" dirty="0"/>
              <a:t>-</a:t>
            </a:r>
            <a:br>
              <a:rPr lang="sv-SE" dirty="0"/>
            </a:br>
            <a:r>
              <a:rPr lang="sv-SE" sz="2400" dirty="0"/>
              <a:t>.. </a:t>
            </a:r>
            <a:r>
              <a:rPr lang="sv-SE" sz="2400" dirty="0" err="1"/>
              <a:t>Why</a:t>
            </a:r>
            <a:r>
              <a:rPr lang="sv-SE" sz="2400" dirty="0"/>
              <a:t> </a:t>
            </a:r>
            <a:r>
              <a:rPr lang="sv-SE" sz="2400" dirty="0" err="1"/>
              <a:t>should</a:t>
            </a:r>
            <a:r>
              <a:rPr lang="sv-SE" sz="2400" dirty="0"/>
              <a:t> </a:t>
            </a:r>
            <a:r>
              <a:rPr lang="sv-SE" sz="2400" dirty="0" err="1"/>
              <a:t>we</a:t>
            </a:r>
            <a:r>
              <a:rPr lang="sv-SE" sz="2400" dirty="0"/>
              <a:t> </a:t>
            </a:r>
            <a:r>
              <a:rPr lang="sv-SE" sz="2400" dirty="0" err="1"/>
              <a:t>teach</a:t>
            </a:r>
            <a:r>
              <a:rPr lang="sv-SE" sz="2400" dirty="0"/>
              <a:t> </a:t>
            </a:r>
            <a:r>
              <a:rPr lang="sv-SE" sz="2400" dirty="0" err="1"/>
              <a:t>MiniBridge</a:t>
            </a:r>
            <a:r>
              <a:rPr lang="sv-SE" sz="2400" dirty="0"/>
              <a:t> to </a:t>
            </a:r>
            <a:r>
              <a:rPr lang="sv-SE" sz="2400" dirty="0" err="1"/>
              <a:t>established</a:t>
            </a:r>
            <a:r>
              <a:rPr lang="sv-SE" sz="2400" dirty="0"/>
              <a:t> bridge </a:t>
            </a:r>
            <a:r>
              <a:rPr lang="sv-SE" sz="2400"/>
              <a:t>players</a:t>
            </a:r>
            <a:r>
              <a:rPr lang="sv-SE" sz="2400" dirty="0"/>
              <a:t>?</a:t>
            </a:r>
            <a:endParaRPr lang="sv-SE" dirty="0"/>
          </a:p>
        </p:txBody>
      </p:sp>
      <p:sp>
        <p:nvSpPr>
          <p:cNvPr id="5" name="Underrubrik 4">
            <a:extLst>
              <a:ext uri="{FF2B5EF4-FFF2-40B4-BE49-F238E27FC236}">
                <a16:creationId xmlns:a16="http://schemas.microsoft.com/office/drawing/2014/main" id="{6D600243-42CA-42D2-A56A-C6924D272A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876" y="5116529"/>
            <a:ext cx="2948684" cy="95549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rtl="0"/>
            <a:r>
              <a:rPr lang="sv-SE"/>
              <a:t>Linnea Edlund</a:t>
            </a:r>
          </a:p>
          <a:p>
            <a:pPr rtl="0"/>
            <a:r>
              <a:rPr lang="sv-SE"/>
              <a:t>Swedish Bridge</a:t>
            </a:r>
            <a:br>
              <a:rPr lang="sv-SE"/>
            </a:br>
            <a:r>
              <a:rPr lang="sv-SE"/>
              <a:t>Federation</a:t>
            </a:r>
          </a:p>
        </p:txBody>
      </p:sp>
      <p:pic>
        <p:nvPicPr>
          <p:cNvPr id="8" name="Platshållare för bild 7" descr="En bild som föreställer träd, utomhus, skog, natur, dimma">
            <a:extLst>
              <a:ext uri="{FF2B5EF4-FFF2-40B4-BE49-F238E27FC236}">
                <a16:creationId xmlns:a16="http://schemas.microsoft.com/office/drawing/2014/main" id="{E012FD38-BCDB-4D51-8DED-F3962AB9A4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024" y="0"/>
            <a:ext cx="7808976" cy="6858000"/>
          </a:xfrm>
        </p:spPr>
      </p:pic>
    </p:spTree>
    <p:extLst>
      <p:ext uri="{BB962C8B-B14F-4D97-AF65-F5344CB8AC3E}">
        <p14:creationId xmlns:p14="http://schemas.microsoft.com/office/powerpoint/2010/main" val="105761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43C387-D416-2079-FADC-D62802F11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MiniBridge</a:t>
            </a:r>
            <a:r>
              <a:rPr lang="sv-SE" dirty="0"/>
              <a:t> Cup – </a:t>
            </a:r>
            <a:r>
              <a:rPr lang="sv-SE" dirty="0" err="1"/>
              <a:t>Lessons</a:t>
            </a:r>
            <a:r>
              <a:rPr lang="sv-SE" dirty="0"/>
              <a:t> </a:t>
            </a:r>
            <a:r>
              <a:rPr lang="sv-SE" dirty="0" err="1"/>
              <a:t>learned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B8EC2F-E4EF-5574-B04D-55549D99C7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ambassadors</a:t>
            </a:r>
            <a:r>
              <a:rPr lang="sv-SE" dirty="0"/>
              <a:t> </a:t>
            </a:r>
            <a:r>
              <a:rPr lang="sv-SE" dirty="0" err="1"/>
              <a:t>needed</a:t>
            </a:r>
            <a:r>
              <a:rPr lang="sv-SE" dirty="0"/>
              <a:t>! </a:t>
            </a:r>
            <a:r>
              <a:rPr lang="sv-SE" dirty="0" err="1"/>
              <a:t>Successful</a:t>
            </a:r>
            <a:r>
              <a:rPr lang="sv-SE" dirty="0"/>
              <a:t> </a:t>
            </a:r>
            <a:r>
              <a:rPr lang="sv-SE" dirty="0" err="1"/>
              <a:t>local</a:t>
            </a:r>
            <a:r>
              <a:rPr lang="sv-SE" dirty="0"/>
              <a:t> clusters</a:t>
            </a:r>
          </a:p>
          <a:p>
            <a:r>
              <a:rPr lang="sv-SE" dirty="0"/>
              <a:t>2 mentors per team</a:t>
            </a:r>
          </a:p>
          <a:p>
            <a:r>
              <a:rPr lang="sv-SE" dirty="0" err="1"/>
              <a:t>Follow</a:t>
            </a:r>
            <a:r>
              <a:rPr lang="sv-SE" dirty="0"/>
              <a:t> </a:t>
            </a:r>
            <a:r>
              <a:rPr lang="sv-SE" dirty="0" err="1"/>
              <a:t>up</a:t>
            </a:r>
            <a:r>
              <a:rPr lang="sv-SE" dirty="0"/>
              <a:t> the adepts </a:t>
            </a:r>
            <a:r>
              <a:rPr lang="sv-SE" dirty="0" err="1"/>
              <a:t>after</a:t>
            </a:r>
            <a:r>
              <a:rPr lang="sv-SE" dirty="0"/>
              <a:t> the </a:t>
            </a:r>
            <a:r>
              <a:rPr lang="sv-SE"/>
              <a:t>tournament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E8DA999-1C5F-32D9-1741-58394F1C0F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sv-SE" noProof="0" dirty="0"/>
              <a:t>2023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4291E39-A56D-5BEE-C58C-871FA46FC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sv-SE" noProof="0" smtClean="0"/>
              <a:pPr rtl="0"/>
              <a:t>10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4220610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483734-A878-0B55-4A8A-3211C6AB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Resources for </a:t>
            </a:r>
            <a:r>
              <a:rPr lang="sv-SE" err="1"/>
              <a:t>training</a:t>
            </a:r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213F5D9-F12A-AE86-AF68-064BD0251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2688119"/>
            <a:ext cx="10337800" cy="350745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/>
              <a:t>http://www.worldbridge.org/resources/youth/wbf-teaching-material/ (WBF)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App</a:t>
            </a:r>
            <a:r>
              <a:rPr lang="sv-SE" dirty="0"/>
              <a:t>: </a:t>
            </a:r>
            <a:r>
              <a:rPr lang="sv-SE" dirty="0" err="1"/>
              <a:t>Synrey</a:t>
            </a:r>
            <a:r>
              <a:rPr lang="sv-SE" dirty="0"/>
              <a:t> – 12 </a:t>
            </a:r>
            <a:r>
              <a:rPr lang="sv-SE" dirty="0" err="1"/>
              <a:t>free</a:t>
            </a:r>
            <a:r>
              <a:rPr lang="sv-SE" dirty="0"/>
              <a:t> deals per </a:t>
            </a:r>
            <a:r>
              <a:rPr lang="sv-SE" dirty="0" err="1"/>
              <a:t>day</a:t>
            </a:r>
            <a:r>
              <a:rPr lang="sv-SE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 err="1"/>
              <a:t>RealBridge</a:t>
            </a:r>
            <a:r>
              <a:rPr lang="sv-SE" dirty="0"/>
              <a:t> – </a:t>
            </a:r>
            <a:r>
              <a:rPr lang="sv-SE" dirty="0" err="1"/>
              <a:t>MiniBridge</a:t>
            </a:r>
            <a:r>
              <a:rPr lang="sv-SE" dirty="0"/>
              <a:t> </a:t>
            </a:r>
            <a:r>
              <a:rPr lang="sv-SE" dirty="0" err="1"/>
              <a:t>settings</a:t>
            </a:r>
            <a:r>
              <a:rPr lang="sv-SE" dirty="0"/>
              <a:t> for all kind </a:t>
            </a:r>
            <a:r>
              <a:rPr lang="sv-SE" dirty="0" err="1"/>
              <a:t>of</a:t>
            </a:r>
            <a:r>
              <a:rPr lang="sv-SE" dirty="0"/>
              <a:t>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hlinkClick r:id="rId2"/>
              </a:rPr>
              <a:t>YouTube</a:t>
            </a:r>
            <a:r>
              <a:rPr lang="sv-SE" dirty="0"/>
              <a:t> – just </a:t>
            </a:r>
            <a:r>
              <a:rPr lang="sv-SE" dirty="0" err="1"/>
              <a:t>search</a:t>
            </a:r>
            <a:r>
              <a:rPr lang="sv-SE" dirty="0"/>
              <a:t> for minibridge! </a:t>
            </a:r>
            <a:r>
              <a:rPr lang="sv-SE" dirty="0">
                <a:sym typeface="Wingdings" panose="05000000000000000000" pitchFamily="2" charset="2"/>
              </a:rPr>
              <a:t> 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dirty="0"/>
          </a:p>
          <a:p>
            <a:endParaRPr lang="sv-SE" dirty="0"/>
          </a:p>
        </p:txBody>
      </p:sp>
      <p:sp>
        <p:nvSpPr>
          <p:cNvPr id="6" name="Platshållare för datum 5">
            <a:extLst>
              <a:ext uri="{FF2B5EF4-FFF2-40B4-BE49-F238E27FC236}">
                <a16:creationId xmlns:a16="http://schemas.microsoft.com/office/drawing/2014/main" id="{4779306B-9756-4A63-245F-400CEB133A6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sv-SE" noProof="0"/>
              <a:t>20XX</a:t>
            </a:r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12DE9DCE-B273-9673-EE25-397A674F7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rtl="0"/>
            <a:r>
              <a:rPr lang="sv-SE" noProof="0"/>
              <a:t>Exempeltext</a:t>
            </a: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83B82BD8-7FBA-DE04-FDAE-BF55CD8D0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sv-SE" noProof="0" smtClean="0"/>
              <a:pPr rtl="0"/>
              <a:t>11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262764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9FE449-E96C-4E0E-A449-9E0701A90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47700"/>
            <a:ext cx="3680395" cy="1403343"/>
          </a:xfrm>
        </p:spPr>
        <p:txBody>
          <a:bodyPr rtlCol="0"/>
          <a:lstStyle/>
          <a:p>
            <a:pPr rtl="0"/>
            <a:r>
              <a:rPr lang="sv-SE" err="1"/>
              <a:t>Thank</a:t>
            </a:r>
            <a:r>
              <a:rPr lang="sv-SE"/>
              <a:t> </a:t>
            </a:r>
            <a:r>
              <a:rPr lang="sv-SE" err="1"/>
              <a:t>you</a:t>
            </a:r>
            <a:r>
              <a:rPr lang="sv-SE"/>
              <a:t>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3F7967-21CD-4D4E-A475-5040D50F9B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683104"/>
            <a:ext cx="3364358" cy="3673245"/>
          </a:xfrm>
        </p:spPr>
        <p:txBody>
          <a:bodyPr rtlCol="0"/>
          <a:lstStyle/>
          <a:p>
            <a:pPr rtl="0"/>
            <a:r>
              <a:rPr lang="sv-SE"/>
              <a:t>Linnea Edlund</a:t>
            </a:r>
          </a:p>
          <a:p>
            <a:pPr rtl="0"/>
            <a:r>
              <a:rPr lang="sv-SE" sz="2000"/>
              <a:t>Linnea.edlund@gmail.com</a:t>
            </a:r>
          </a:p>
        </p:txBody>
      </p:sp>
      <p:pic>
        <p:nvPicPr>
          <p:cNvPr id="16" name="Platshållare för bild 5">
            <a:extLst>
              <a:ext uri="{FF2B5EF4-FFF2-40B4-BE49-F238E27FC236}">
                <a16:creationId xmlns:a16="http://schemas.microsoft.com/office/drawing/2014/main" id="{474772FB-EF5F-44F3-8C06-F39CA59EF5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4575175" y="0"/>
            <a:ext cx="7616825" cy="6858000"/>
          </a:xfrm>
        </p:spPr>
      </p:pic>
      <p:sp>
        <p:nvSpPr>
          <p:cNvPr id="41" name="Platshållare för datum 40">
            <a:extLst>
              <a:ext uri="{FF2B5EF4-FFF2-40B4-BE49-F238E27FC236}">
                <a16:creationId xmlns:a16="http://schemas.microsoft.com/office/drawing/2014/main" id="{1AA0E395-EB95-4646-A4B3-EAB7C68D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792" y="6356350"/>
            <a:ext cx="3322608" cy="365125"/>
          </a:xfrm>
        </p:spPr>
        <p:txBody>
          <a:bodyPr rtlCol="0"/>
          <a:lstStyle/>
          <a:p>
            <a:pPr rtl="0"/>
            <a:r>
              <a:rPr lang="sv-SE"/>
              <a:t>2023</a:t>
            </a:r>
          </a:p>
        </p:txBody>
      </p:sp>
      <p:sp>
        <p:nvSpPr>
          <p:cNvPr id="43" name="Platshållare för bildnummer 42">
            <a:extLst>
              <a:ext uri="{FF2B5EF4-FFF2-40B4-BE49-F238E27FC236}">
                <a16:creationId xmlns:a16="http://schemas.microsoft.com/office/drawing/2014/main" id="{B95B4304-0747-4AD1-BD3D-E4BFD5441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sv-SE" smtClean="0"/>
              <a:pPr rtl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8177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EC939E1-00A2-4A36-B095-E065A6DE0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700"/>
            <a:ext cx="3483421" cy="2866599"/>
          </a:xfrm>
        </p:spPr>
        <p:txBody>
          <a:bodyPr rtlCol="0"/>
          <a:lstStyle/>
          <a:p>
            <a:pPr rtl="0"/>
            <a:r>
              <a:rPr lang="sv-SE"/>
              <a:t>Agenda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B54E3C-306E-4FC5-A69F-6423F774D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7909" y="647700"/>
            <a:ext cx="6401231" cy="2982604"/>
          </a:xfrm>
        </p:spPr>
        <p:txBody>
          <a:bodyPr rtlCol="0">
            <a:normAutofit/>
          </a:bodyPr>
          <a:lstStyle/>
          <a:p>
            <a:pPr rtl="0"/>
            <a:r>
              <a:rPr lang="sv-SE" err="1"/>
              <a:t>What</a:t>
            </a:r>
            <a:r>
              <a:rPr lang="sv-SE"/>
              <a:t> is </a:t>
            </a:r>
            <a:r>
              <a:rPr lang="sv-SE" err="1"/>
              <a:t>MiniBridge</a:t>
            </a:r>
            <a:r>
              <a:rPr lang="sv-SE"/>
              <a:t>? A short </a:t>
            </a:r>
            <a:r>
              <a:rPr lang="sv-SE" err="1"/>
              <a:t>overview</a:t>
            </a:r>
            <a:endParaRPr lang="sv-SE"/>
          </a:p>
          <a:p>
            <a:pPr rtl="0"/>
            <a:r>
              <a:rPr lang="sv-SE" err="1"/>
              <a:t>Why</a:t>
            </a:r>
            <a:r>
              <a:rPr lang="sv-SE"/>
              <a:t> do </a:t>
            </a:r>
            <a:r>
              <a:rPr lang="sv-SE" err="1"/>
              <a:t>we</a:t>
            </a:r>
            <a:r>
              <a:rPr lang="sv-SE"/>
              <a:t> </a:t>
            </a:r>
            <a:r>
              <a:rPr lang="sv-SE" err="1"/>
              <a:t>need</a:t>
            </a:r>
            <a:r>
              <a:rPr lang="sv-SE"/>
              <a:t> it?</a:t>
            </a:r>
          </a:p>
          <a:p>
            <a:pPr rtl="0"/>
            <a:r>
              <a:rPr lang="sv-SE"/>
              <a:t>The </a:t>
            </a:r>
            <a:r>
              <a:rPr lang="sv-SE" err="1"/>
              <a:t>MiniBridge</a:t>
            </a:r>
            <a:r>
              <a:rPr lang="sv-SE"/>
              <a:t>-Cup </a:t>
            </a:r>
            <a:r>
              <a:rPr lang="sv-SE" err="1"/>
              <a:t>concept</a:t>
            </a:r>
            <a:endParaRPr lang="sv-SE"/>
          </a:p>
          <a:p>
            <a:pPr rtl="0"/>
            <a:r>
              <a:rPr lang="sv-SE"/>
              <a:t>Resources</a:t>
            </a:r>
          </a:p>
        </p:txBody>
      </p:sp>
      <p:pic>
        <p:nvPicPr>
          <p:cNvPr id="9" name="Platshållare för bild 8" descr="Närbild av årsringar">
            <a:extLst>
              <a:ext uri="{FF2B5EF4-FFF2-40B4-BE49-F238E27FC236}">
                <a16:creationId xmlns:a16="http://schemas.microsoft.com/office/drawing/2014/main" id="{072D25A5-89BE-44C4-B28D-DA5455752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12" y="4142232"/>
            <a:ext cx="2606040" cy="2075688"/>
          </a:xfrm>
        </p:spPr>
      </p:pic>
      <p:pic>
        <p:nvPicPr>
          <p:cNvPr id="11" name="Platshållare för bild 10" descr="En närbild av en grön trädgren med små tallkottar">
            <a:extLst>
              <a:ext uri="{FF2B5EF4-FFF2-40B4-BE49-F238E27FC236}">
                <a16:creationId xmlns:a16="http://schemas.microsoft.com/office/drawing/2014/main" id="{29ECE34D-620F-4312-BB89-40BCDBDB25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6041" y="4142232"/>
            <a:ext cx="2606040" cy="2075688"/>
          </a:xfrm>
        </p:spPr>
      </p:pic>
      <p:pic>
        <p:nvPicPr>
          <p:cNvPr id="13" name="Platshållare för bild 12" descr="En närbild av trädbark">
            <a:extLst>
              <a:ext uri="{FF2B5EF4-FFF2-40B4-BE49-F238E27FC236}">
                <a16:creationId xmlns:a16="http://schemas.microsoft.com/office/drawing/2014/main" id="{5C2E09F6-794D-4CBA-A9C6-4460C18FC39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921" y="4142232"/>
            <a:ext cx="2606040" cy="2075688"/>
          </a:xfrm>
        </p:spPr>
      </p:pic>
      <p:pic>
        <p:nvPicPr>
          <p:cNvPr id="15" name="Platshållare för bild 14" descr="En närbild av en grön trädgren">
            <a:extLst>
              <a:ext uri="{FF2B5EF4-FFF2-40B4-BE49-F238E27FC236}">
                <a16:creationId xmlns:a16="http://schemas.microsoft.com/office/drawing/2014/main" id="{4A4FF327-FD26-47EF-A265-02A0BB379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3100" y="4142232"/>
            <a:ext cx="2606040" cy="2075688"/>
          </a:xfrm>
        </p:spPr>
      </p:pic>
      <p:sp>
        <p:nvSpPr>
          <p:cNvPr id="74" name="Platshållare för datum 73">
            <a:extLst>
              <a:ext uri="{FF2B5EF4-FFF2-40B4-BE49-F238E27FC236}">
                <a16:creationId xmlns:a16="http://schemas.microsoft.com/office/drawing/2014/main" id="{F58157BD-826A-4A73-AFE3-4DC840C3F8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8792" y="6356350"/>
            <a:ext cx="3322608" cy="365125"/>
          </a:xfrm>
        </p:spPr>
        <p:txBody>
          <a:bodyPr rtlCol="0"/>
          <a:lstStyle/>
          <a:p>
            <a:pPr rtl="0"/>
            <a:r>
              <a:rPr lang="sv-SE"/>
              <a:t>2023</a:t>
            </a:r>
          </a:p>
        </p:txBody>
      </p:sp>
      <p:sp>
        <p:nvSpPr>
          <p:cNvPr id="75" name="Platshållare för sidfot 74">
            <a:extLst>
              <a:ext uri="{FF2B5EF4-FFF2-40B4-BE49-F238E27FC236}">
                <a16:creationId xmlns:a16="http://schemas.microsoft.com/office/drawing/2014/main" id="{CF942400-E869-4121-A513-9B1FADE55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81399" y="6356350"/>
            <a:ext cx="5029203" cy="365125"/>
          </a:xfrm>
        </p:spPr>
        <p:txBody>
          <a:bodyPr rtlCol="0"/>
          <a:lstStyle/>
          <a:p>
            <a:pPr rtl="0"/>
            <a:r>
              <a:rPr lang="sv-SE"/>
              <a:t>Realbridge &amp; </a:t>
            </a:r>
            <a:r>
              <a:rPr lang="sv-SE" err="1"/>
              <a:t>Bamsa</a:t>
            </a:r>
            <a:r>
              <a:rPr lang="sv-SE"/>
              <a:t> </a:t>
            </a:r>
            <a:r>
              <a:rPr lang="sv-SE" err="1"/>
              <a:t>conference</a:t>
            </a:r>
            <a:br>
              <a:rPr lang="sv-SE"/>
            </a:br>
            <a:r>
              <a:rPr lang="sv-SE" err="1"/>
              <a:t>October</a:t>
            </a:r>
            <a:r>
              <a:rPr lang="sv-SE"/>
              <a:t> 2023</a:t>
            </a:r>
          </a:p>
        </p:txBody>
      </p:sp>
      <p:sp>
        <p:nvSpPr>
          <p:cNvPr id="76" name="Platshållare för bildnummer 75">
            <a:extLst>
              <a:ext uri="{FF2B5EF4-FFF2-40B4-BE49-F238E27FC236}">
                <a16:creationId xmlns:a16="http://schemas.microsoft.com/office/drawing/2014/main" id="{4FCE912F-09D6-4C14-A807-126C32B03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8474" y="6356350"/>
            <a:ext cx="1414733" cy="365125"/>
          </a:xfrm>
        </p:spPr>
        <p:txBody>
          <a:bodyPr rtlCol="0"/>
          <a:lstStyle/>
          <a:p>
            <a:pPr rtl="0"/>
            <a:fld id="{AE208ADF-3ADD-483D-A721-14E3EEE2C135}" type="slidenum">
              <a:rPr lang="sv-SE" smtClean="0"/>
              <a:pPr rtl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231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1160" y="729000"/>
            <a:ext cx="3004840" cy="292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068" y="740779"/>
            <a:ext cx="2981027" cy="2898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1326001" y="230128"/>
            <a:ext cx="8543925" cy="678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MiniBridge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auction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3"/>
          <p:cNvSpPr/>
          <p:nvPr/>
        </p:nvSpPr>
        <p:spPr>
          <a:xfrm>
            <a:off x="3437963" y="3666776"/>
            <a:ext cx="2160000" cy="3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1" i="0" u="none" strike="noStrike" cap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Example hand</a:t>
            </a:r>
            <a:endParaRPr dirty="0"/>
          </a:p>
        </p:txBody>
      </p:sp>
      <p:pic>
        <p:nvPicPr>
          <p:cNvPr id="166" name="Google Shape;166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6006000" y="999001"/>
            <a:ext cx="651370" cy="1027008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1000" y="1494001"/>
            <a:ext cx="659362" cy="10350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91000" y="1989001"/>
            <a:ext cx="663360" cy="1027008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9" name="Google Shape;169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6000" y="2484001"/>
            <a:ext cx="671352" cy="10350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3"/>
          <p:cNvSpPr txBox="1"/>
          <p:nvPr/>
        </p:nvSpPr>
        <p:spPr>
          <a:xfrm>
            <a:off x="6771000" y="999001"/>
            <a:ext cx="225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i="0" u="none" strike="noStrike" cap="none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Ace - 4 HCP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7086000" y="1539001"/>
            <a:ext cx="2745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King: 3 </a:t>
            </a:r>
            <a:r>
              <a:rPr lang="sv-SE" sz="2000" i="0" u="none" strike="noStrike" cap="none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HCP</a:t>
            </a:r>
            <a:endParaRPr dirty="0"/>
          </a:p>
        </p:txBody>
      </p:sp>
      <p:sp>
        <p:nvSpPr>
          <p:cNvPr id="172" name="Google Shape;172;p3"/>
          <p:cNvSpPr txBox="1"/>
          <p:nvPr/>
        </p:nvSpPr>
        <p:spPr>
          <a:xfrm>
            <a:off x="7446000" y="2034001"/>
            <a:ext cx="297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Queen: 2 </a:t>
            </a:r>
            <a:r>
              <a:rPr lang="sv-SE" sz="2000" i="0" u="none" strike="noStrike" cap="none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HCP</a:t>
            </a:r>
            <a:endParaRPr dirty="0"/>
          </a:p>
        </p:txBody>
      </p:sp>
      <p:sp>
        <p:nvSpPr>
          <p:cNvPr id="173" name="Google Shape;173;p3"/>
          <p:cNvSpPr txBox="1"/>
          <p:nvPr/>
        </p:nvSpPr>
        <p:spPr>
          <a:xfrm>
            <a:off x="7716000" y="2574001"/>
            <a:ext cx="26100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Jack: 1 </a:t>
            </a:r>
            <a:r>
              <a:rPr lang="sv-SE" sz="2000" i="0" u="none" strike="noStrike" cap="none" dirty="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HCP</a:t>
            </a:r>
            <a:endParaRPr dirty="0"/>
          </a:p>
        </p:txBody>
      </p:sp>
      <p:pic>
        <p:nvPicPr>
          <p:cNvPr id="174" name="Google Shape;174;p3"/>
          <p:cNvPicPr preferRelativeResize="0"/>
          <p:nvPr/>
        </p:nvPicPr>
        <p:blipFill rotWithShape="1">
          <a:blip r:embed="rId9"/>
          <a:srcRect/>
          <a:stretch/>
        </p:blipFill>
        <p:spPr>
          <a:xfrm>
            <a:off x="691575" y="4150408"/>
            <a:ext cx="2558625" cy="167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"/>
          <p:cNvSpPr/>
          <p:nvPr/>
        </p:nvSpPr>
        <p:spPr>
          <a:xfrm>
            <a:off x="3447375" y="4186546"/>
            <a:ext cx="2558625" cy="162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0" u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Spades 	 	 6 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0" u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Hearts 	 	 5 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0" u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Diamonds 	 3 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0" u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Clubs 		 0 p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1" u="none" dirty="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Total 		 14 p</a:t>
            </a:r>
            <a:endParaRPr dirty="0"/>
          </a:p>
        </p:txBody>
      </p:sp>
      <p:sp>
        <p:nvSpPr>
          <p:cNvPr id="176" name="Google Shape;176;p3"/>
          <p:cNvSpPr/>
          <p:nvPr/>
        </p:nvSpPr>
        <p:spPr>
          <a:xfrm>
            <a:off x="6365999" y="4339953"/>
            <a:ext cx="4444959" cy="705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</a:pPr>
            <a:r>
              <a:rPr lang="sv-SE" sz="2000" b="1" u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The pair </a:t>
            </a:r>
            <a:r>
              <a:rPr lang="sv-SE" sz="2000" b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most of the </a:t>
            </a:r>
            <a:r>
              <a:rPr lang="sv-SE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HCP</a:t>
            </a:r>
            <a:r>
              <a:rPr lang="sv-SE" sz="2000" b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wins the auction, and get to choose the contract. </a:t>
            </a:r>
            <a:endParaRPr dirty="0"/>
          </a:p>
        </p:txBody>
      </p:sp>
      <p:sp>
        <p:nvSpPr>
          <p:cNvPr id="177" name="Google Shape;177;p3"/>
          <p:cNvSpPr/>
          <p:nvPr/>
        </p:nvSpPr>
        <p:spPr>
          <a:xfrm>
            <a:off x="6366000" y="5198680"/>
            <a:ext cx="4721100" cy="3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</a:pPr>
            <a:r>
              <a:rPr lang="sv-SE" sz="2000" b="1" u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The player </a:t>
            </a:r>
            <a:r>
              <a:rPr lang="sv-SE" sz="2000" b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most HCP will be declarer.</a:t>
            </a:r>
            <a:r>
              <a:rPr lang="sv-SE" sz="2000" b="0" u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178" name="Google Shape;178;p3"/>
          <p:cNvSpPr/>
          <p:nvPr/>
        </p:nvSpPr>
        <p:spPr>
          <a:xfrm>
            <a:off x="6365999" y="3789001"/>
            <a:ext cx="4372131" cy="3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000"/>
              <a:buFont typeface="Calibri"/>
              <a:buNone/>
            </a:pPr>
            <a:r>
              <a:rPr lang="sv-SE" sz="2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Every player</a:t>
            </a:r>
            <a:r>
              <a:rPr lang="sv-SE" sz="2000" b="1" u="none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000" b="0" u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announces their total HCP.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6001" y="999000"/>
            <a:ext cx="4256973" cy="42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"/>
          <p:cNvSpPr txBox="1">
            <a:spLocks noGrp="1"/>
          </p:cNvSpPr>
          <p:nvPr>
            <p:ph type="title"/>
          </p:nvPr>
        </p:nvSpPr>
        <p:spPr>
          <a:xfrm>
            <a:off x="1371000" y="324000"/>
            <a:ext cx="936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MiniBridge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–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Choosing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contract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 txBox="1"/>
          <p:nvPr/>
        </p:nvSpPr>
        <p:spPr>
          <a:xfrm>
            <a:off x="1461000" y="4779000"/>
            <a:ext cx="1260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err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Declarer</a:t>
            </a:r>
            <a:endParaRPr/>
          </a:p>
        </p:txBody>
      </p:sp>
      <p:sp>
        <p:nvSpPr>
          <p:cNvPr id="186" name="Google Shape;186;p4"/>
          <p:cNvSpPr txBox="1"/>
          <p:nvPr/>
        </p:nvSpPr>
        <p:spPr>
          <a:xfrm>
            <a:off x="4745999" y="1674000"/>
            <a:ext cx="95888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Dummy</a:t>
            </a:r>
            <a:endParaRPr/>
          </a:p>
        </p:txBody>
      </p:sp>
      <p:sp>
        <p:nvSpPr>
          <p:cNvPr id="187" name="Google Shape;187;p4"/>
          <p:cNvSpPr/>
          <p:nvPr/>
        </p:nvSpPr>
        <p:spPr>
          <a:xfrm>
            <a:off x="6276000" y="1089000"/>
            <a:ext cx="4275000" cy="11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Dummy 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puts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order to show the distribution.</a:t>
            </a: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6276000" y="2304000"/>
            <a:ext cx="4230000" cy="11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sv-SE" sz="2400" b="1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Declarer</a:t>
            </a:r>
            <a:r>
              <a:rPr lang="sv-S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decides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contract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to be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played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No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Trump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or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trump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89" name="Google Shape;189;p4"/>
          <p:cNvSpPr/>
          <p:nvPr/>
        </p:nvSpPr>
        <p:spPr>
          <a:xfrm>
            <a:off x="6276000" y="3536236"/>
            <a:ext cx="4230000" cy="1567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sv-SE" sz="2400" b="1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least</a:t>
            </a:r>
            <a:r>
              <a:rPr lang="sv-SE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b="1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eight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cards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a common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it is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recommended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it as the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trump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suit</a:t>
            </a:r>
            <a:r>
              <a:rPr lang="sv-SE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190" name="Google Shape;190;p4"/>
          <p:cNvSpPr/>
          <p:nvPr/>
        </p:nvSpPr>
        <p:spPr>
          <a:xfrm>
            <a:off x="3486000" y="5004000"/>
            <a:ext cx="2070000" cy="765000"/>
          </a:xfrm>
          <a:prstGeom prst="wedgeRectCallout">
            <a:avLst>
              <a:gd name="adj1" fmla="val -63961"/>
              <a:gd name="adj2" fmla="val -185296"/>
            </a:avLst>
          </a:pr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2000" b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I </a:t>
            </a:r>
            <a:r>
              <a:rPr lang="sv-SE" sz="2000" b="1" err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sv-SE" sz="2000" b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 play </a:t>
            </a:r>
            <a:r>
              <a:rPr lang="sv-SE" sz="2000" b="1" err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sv-SE" sz="2000" b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 spades as </a:t>
            </a:r>
            <a:r>
              <a:rPr lang="sv-SE" sz="2000" b="1" err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trump</a:t>
            </a:r>
            <a:r>
              <a:rPr lang="sv-SE" sz="2000" b="1">
                <a:solidFill>
                  <a:srgbClr val="171616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1326001" y="189001"/>
            <a:ext cx="9488925" cy="701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suitable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level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!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5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6433038" y="1089000"/>
            <a:ext cx="4307142" cy="40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1000" y="864000"/>
            <a:ext cx="3047096" cy="30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5"/>
          <p:cNvSpPr/>
          <p:nvPr/>
        </p:nvSpPr>
        <p:spPr>
          <a:xfrm>
            <a:off x="1551000" y="3924001"/>
            <a:ext cx="4275000" cy="1320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sv-SE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each deal declarer uses the ”Stair” to find a suitable level – </a:t>
            </a:r>
            <a:br>
              <a:rPr lang="sv-SE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there enough combined points to reach any of the bonus levels?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8601" y="967800"/>
            <a:ext cx="3818669" cy="383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68200" y="909000"/>
            <a:ext cx="5345433" cy="370802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6"/>
          <p:cNvSpPr txBox="1">
            <a:spLocks noGrp="1"/>
          </p:cNvSpPr>
          <p:nvPr>
            <p:ph type="title"/>
          </p:nvPr>
        </p:nvSpPr>
        <p:spPr>
          <a:xfrm>
            <a:off x="1371000" y="324000"/>
            <a:ext cx="93600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Choice </a:t>
            </a:r>
            <a:r>
              <a:rPr lang="sv-SE" b="1" err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sv-SE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game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6"/>
          <p:cNvSpPr/>
          <p:nvPr/>
        </p:nvSpPr>
        <p:spPr>
          <a:xfrm>
            <a:off x="685200" y="5062800"/>
            <a:ext cx="44550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South</a:t>
            </a:r>
            <a:r>
              <a:rPr lang="sv-S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ends</a:t>
            </a:r>
            <a:r>
              <a:rPr lang="sv-S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sv-SE" sz="240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r>
              <a:rPr lang="sv-S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sv-SE" sz="240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declarer</a:t>
            </a:r>
            <a:r>
              <a:rPr lang="sv-SE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>
            <a:off x="6511800" y="4734000"/>
            <a:ext cx="4950000" cy="1197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lang="sv-SE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26 points and 8 spades</a:t>
            </a:r>
            <a:r>
              <a:rPr lang="sv-S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the choice is to play </a:t>
            </a:r>
            <a:r>
              <a:rPr lang="sv-SE" sz="24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4♠ </a:t>
            </a:r>
            <a:r>
              <a:rPr lang="sv-S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reaching </a:t>
            </a:r>
            <a:br>
              <a:rPr lang="sv-S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sv-SE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bonus level!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6"/>
          <p:cNvSpPr/>
          <p:nvPr/>
        </p:nvSpPr>
        <p:spPr>
          <a:xfrm rot="778074">
            <a:off x="2030088" y="4603868"/>
            <a:ext cx="848831" cy="39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Calibri"/>
              <a:buNone/>
            </a:pPr>
            <a:r>
              <a:rPr lang="sv-SE" sz="2000" b="1">
                <a:solidFill>
                  <a:srgbClr val="3A3838"/>
                </a:solidFill>
                <a:latin typeface="Calibri"/>
                <a:cs typeface="Calibri"/>
                <a:sym typeface="Calibri"/>
              </a:rPr>
              <a:t>South</a:t>
            </a:r>
            <a:endParaRPr/>
          </a:p>
        </p:txBody>
      </p:sp>
      <p:sp>
        <p:nvSpPr>
          <p:cNvPr id="210" name="Google Shape;210;p6"/>
          <p:cNvSpPr/>
          <p:nvPr/>
        </p:nvSpPr>
        <p:spPr>
          <a:xfrm>
            <a:off x="2181000" y="1944000"/>
            <a:ext cx="5400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4p</a:t>
            </a:r>
            <a:endParaRPr/>
          </a:p>
        </p:txBody>
      </p:sp>
      <p:sp>
        <p:nvSpPr>
          <p:cNvPr id="211" name="Google Shape;211;p6"/>
          <p:cNvSpPr/>
          <p:nvPr/>
        </p:nvSpPr>
        <p:spPr>
          <a:xfrm>
            <a:off x="3171000" y="4194000"/>
            <a:ext cx="6750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14p</a:t>
            </a:r>
            <a:endParaRPr/>
          </a:p>
        </p:txBody>
      </p:sp>
      <p:sp>
        <p:nvSpPr>
          <p:cNvPr id="212" name="Google Shape;212;p6"/>
          <p:cNvSpPr/>
          <p:nvPr/>
        </p:nvSpPr>
        <p:spPr>
          <a:xfrm>
            <a:off x="4071000" y="3879000"/>
            <a:ext cx="7200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10p</a:t>
            </a:r>
            <a:endParaRPr/>
          </a:p>
        </p:txBody>
      </p:sp>
      <p:sp>
        <p:nvSpPr>
          <p:cNvPr id="213" name="Google Shape;213;p6"/>
          <p:cNvSpPr/>
          <p:nvPr/>
        </p:nvSpPr>
        <p:spPr>
          <a:xfrm>
            <a:off x="4251000" y="1449000"/>
            <a:ext cx="675000" cy="4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sv-SE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12p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E6455F68-F3E0-78EF-2CCE-BEF7CE08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err="1"/>
              <a:t>Why</a:t>
            </a:r>
            <a:r>
              <a:rPr lang="sv-SE"/>
              <a:t> </a:t>
            </a:r>
            <a:r>
              <a:rPr lang="sv-SE" err="1"/>
              <a:t>should</a:t>
            </a:r>
            <a:r>
              <a:rPr lang="sv-SE"/>
              <a:t> </a:t>
            </a:r>
            <a:r>
              <a:rPr lang="sv-SE" err="1"/>
              <a:t>established</a:t>
            </a:r>
            <a:r>
              <a:rPr lang="sv-SE"/>
              <a:t> bridge </a:t>
            </a:r>
            <a:r>
              <a:rPr lang="sv-SE" err="1"/>
              <a:t>players</a:t>
            </a:r>
            <a:r>
              <a:rPr lang="sv-SE"/>
              <a:t> </a:t>
            </a:r>
            <a:r>
              <a:rPr lang="sv-SE" err="1"/>
              <a:t>learn</a:t>
            </a:r>
            <a:r>
              <a:rPr lang="sv-SE"/>
              <a:t> </a:t>
            </a:r>
            <a:r>
              <a:rPr lang="sv-SE" err="1"/>
              <a:t>MiniBridge</a:t>
            </a:r>
            <a:r>
              <a:rPr lang="sv-SE"/>
              <a:t>?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A3B648A-BA70-8849-AA4E-0D30F3077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MiniBridge</a:t>
            </a:r>
            <a:r>
              <a:rPr lang="sv-SE" dirty="0"/>
              <a:t> as a </a:t>
            </a:r>
            <a:r>
              <a:rPr lang="sv-SE" dirty="0" err="1"/>
              <a:t>tool</a:t>
            </a:r>
            <a:r>
              <a:rPr lang="sv-SE" dirty="0"/>
              <a:t> – all bridge </a:t>
            </a:r>
            <a:r>
              <a:rPr lang="sv-SE" dirty="0" err="1"/>
              <a:t>players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let</a:t>
            </a:r>
            <a:r>
              <a:rPr lang="sv-SE" dirty="0"/>
              <a:t>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friends</a:t>
            </a:r>
            <a:r>
              <a:rPr lang="sv-SE" dirty="0"/>
              <a:t> </a:t>
            </a:r>
            <a:r>
              <a:rPr lang="sv-SE" dirty="0" err="1"/>
              <a:t>experience</a:t>
            </a:r>
            <a:r>
              <a:rPr lang="sv-SE" dirty="0"/>
              <a:t> bridge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many</a:t>
            </a:r>
            <a:r>
              <a:rPr lang="sv-SE" dirty="0"/>
              <a:t> </a:t>
            </a:r>
            <a:r>
              <a:rPr lang="sv-SE" dirty="0" err="1"/>
              <a:t>hours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training</a:t>
            </a:r>
            <a:endParaRPr lang="sv-SE" dirty="0"/>
          </a:p>
          <a:p>
            <a:r>
              <a:rPr lang="sv-SE" dirty="0"/>
              <a:t>If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can’t</a:t>
            </a:r>
            <a:r>
              <a:rPr lang="sv-SE" dirty="0"/>
              <a:t> </a:t>
            </a:r>
            <a:r>
              <a:rPr lang="sv-SE" dirty="0" err="1"/>
              <a:t>bring</a:t>
            </a:r>
            <a:r>
              <a:rPr lang="sv-SE" dirty="0"/>
              <a:t> the </a:t>
            </a:r>
            <a:r>
              <a:rPr lang="sv-SE" dirty="0" err="1"/>
              <a:t>people</a:t>
            </a:r>
            <a:r>
              <a:rPr lang="sv-SE" dirty="0"/>
              <a:t> to the bridge club, </a:t>
            </a:r>
            <a:r>
              <a:rPr lang="sv-SE" dirty="0" err="1"/>
              <a:t>bring</a:t>
            </a:r>
            <a:r>
              <a:rPr lang="sv-SE" dirty="0"/>
              <a:t> bridge to the </a:t>
            </a:r>
            <a:r>
              <a:rPr lang="sv-SE" dirty="0" err="1"/>
              <a:t>people</a:t>
            </a:r>
            <a:r>
              <a:rPr lang="sv-SE" dirty="0"/>
              <a:t>!</a:t>
            </a:r>
          </a:p>
          <a:p>
            <a:r>
              <a:rPr lang="sv-SE" dirty="0"/>
              <a:t>Play in </a:t>
            </a:r>
            <a:r>
              <a:rPr lang="sv-SE" dirty="0" err="1"/>
              <a:t>school</a:t>
            </a:r>
            <a:r>
              <a:rPr lang="sv-SE" dirty="0"/>
              <a:t>, at </a:t>
            </a:r>
            <a:r>
              <a:rPr lang="sv-SE" dirty="0" err="1"/>
              <a:t>work</a:t>
            </a:r>
            <a:r>
              <a:rPr lang="sv-SE" dirty="0"/>
              <a:t>, at the golf club, at </a:t>
            </a:r>
            <a:r>
              <a:rPr lang="sv-SE" dirty="0" err="1"/>
              <a:t>family</a:t>
            </a:r>
            <a:r>
              <a:rPr lang="sv-SE" dirty="0"/>
              <a:t> </a:t>
            </a:r>
            <a:r>
              <a:rPr lang="sv-SE" dirty="0" err="1"/>
              <a:t>Sunday</a:t>
            </a:r>
            <a:r>
              <a:rPr lang="sv-SE" dirty="0"/>
              <a:t> </a:t>
            </a:r>
            <a:r>
              <a:rPr lang="sv-SE" dirty="0" err="1"/>
              <a:t>dinner</a:t>
            </a:r>
            <a:r>
              <a:rPr lang="sv-SE" dirty="0"/>
              <a:t>, at the pub! </a:t>
            </a:r>
          </a:p>
          <a:p>
            <a:r>
              <a:rPr lang="sv-SE" dirty="0"/>
              <a:t>All bridge </a:t>
            </a:r>
            <a:r>
              <a:rPr lang="sv-SE" dirty="0" err="1"/>
              <a:t>players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dirty="0" err="1"/>
              <a:t>take</a:t>
            </a:r>
            <a:r>
              <a:rPr lang="sv-SE" dirty="0"/>
              <a:t> </a:t>
            </a:r>
            <a:r>
              <a:rPr lang="sv-SE" dirty="0" err="1"/>
              <a:t>responsibility</a:t>
            </a:r>
            <a:r>
              <a:rPr lang="sv-SE" dirty="0"/>
              <a:t> for the </a:t>
            </a:r>
            <a:r>
              <a:rPr lang="sv-SE" dirty="0" err="1"/>
              <a:t>survival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game – </a:t>
            </a:r>
          </a:p>
          <a:p>
            <a:r>
              <a:rPr lang="sv-SE" sz="3600" dirty="0" err="1"/>
              <a:t>Everyone</a:t>
            </a:r>
            <a:r>
              <a:rPr lang="sv-SE" sz="3600" dirty="0"/>
              <a:t> </a:t>
            </a:r>
            <a:r>
              <a:rPr lang="sv-SE" sz="3600" dirty="0" err="1"/>
              <a:t>should</a:t>
            </a:r>
            <a:r>
              <a:rPr lang="sv-SE" sz="3600" dirty="0"/>
              <a:t> </a:t>
            </a:r>
            <a:r>
              <a:rPr lang="sv-SE" sz="3600" dirty="0" err="1"/>
              <a:t>know</a:t>
            </a:r>
            <a:r>
              <a:rPr lang="sv-SE" sz="3600" dirty="0"/>
              <a:t> a bridge </a:t>
            </a:r>
            <a:r>
              <a:rPr lang="sv-SE" sz="3600" dirty="0" err="1"/>
              <a:t>player</a:t>
            </a:r>
            <a:r>
              <a:rPr lang="sv-SE" sz="3600" dirty="0"/>
              <a:t>! Be </a:t>
            </a:r>
            <a:r>
              <a:rPr lang="sv-SE" sz="3600" dirty="0" err="1"/>
              <a:t>proud</a:t>
            </a:r>
            <a:r>
              <a:rPr lang="sv-SE" sz="3600" dirty="0"/>
              <a:t>!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27892F69-EFD5-8EC2-8510-66358C8106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sv-SE" noProof="0"/>
              <a:t>2023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E708C20-0378-2CB1-837C-1602E97D5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sv-SE" noProof="0" smtClean="0"/>
              <a:pPr rtl="0"/>
              <a:t>7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016432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10">
            <a:extLst>
              <a:ext uri="{FF2B5EF4-FFF2-40B4-BE49-F238E27FC236}">
                <a16:creationId xmlns:a16="http://schemas.microsoft.com/office/drawing/2014/main" id="{E6455F68-F3E0-78EF-2CCE-BEF7CE08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/>
              <a:t>The </a:t>
            </a:r>
            <a:r>
              <a:rPr lang="sv-SE" err="1"/>
              <a:t>MiniBridge</a:t>
            </a:r>
            <a:r>
              <a:rPr lang="sv-SE"/>
              <a:t> Cup</a:t>
            </a:r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BA3B648A-BA70-8849-AA4E-0D30F3077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dirty="0" err="1"/>
              <a:t>Organized</a:t>
            </a:r>
            <a:r>
              <a:rPr lang="sv-SE" dirty="0"/>
              <a:t> from a national </a:t>
            </a:r>
            <a:r>
              <a:rPr lang="sv-SE" dirty="0" err="1"/>
              <a:t>level</a:t>
            </a:r>
            <a:endParaRPr lang="sv-SE" dirty="0"/>
          </a:p>
          <a:p>
            <a:r>
              <a:rPr lang="sv-SE" dirty="0"/>
              <a:t>Team </a:t>
            </a:r>
            <a:r>
              <a:rPr lang="sv-SE" dirty="0" err="1"/>
              <a:t>tournament</a:t>
            </a:r>
            <a:r>
              <a:rPr lang="sv-SE" dirty="0"/>
              <a:t> – mini round </a:t>
            </a:r>
            <a:r>
              <a:rPr lang="sv-SE" dirty="0" err="1"/>
              <a:t>robin</a:t>
            </a:r>
            <a:r>
              <a:rPr lang="sv-SE" dirty="0"/>
              <a:t> (</a:t>
            </a:r>
            <a:r>
              <a:rPr lang="sv-SE" dirty="0" err="1"/>
              <a:t>groups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4) – knock </a:t>
            </a:r>
            <a:r>
              <a:rPr lang="sv-SE" dirty="0" err="1"/>
              <a:t>out</a:t>
            </a:r>
            <a:r>
              <a:rPr lang="sv-SE" dirty="0"/>
              <a:t> finals</a:t>
            </a:r>
          </a:p>
          <a:p>
            <a:r>
              <a:rPr lang="sv-SE" dirty="0"/>
              <a:t>Sets a </a:t>
            </a:r>
            <a:r>
              <a:rPr lang="sv-SE" dirty="0" err="1"/>
              <a:t>limited</a:t>
            </a:r>
            <a:r>
              <a:rPr lang="sv-SE" dirty="0"/>
              <a:t>, and </a:t>
            </a:r>
            <a:r>
              <a:rPr lang="sv-SE" dirty="0" err="1"/>
              <a:t>concrete</a:t>
            </a:r>
            <a:r>
              <a:rPr lang="sv-SE" dirty="0"/>
              <a:t> ”start and end” 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participant</a:t>
            </a:r>
            <a:endParaRPr lang="sv-SE" dirty="0"/>
          </a:p>
          <a:p>
            <a:r>
              <a:rPr lang="sv-SE" dirty="0" err="1"/>
              <a:t>Possibility</a:t>
            </a:r>
            <a:r>
              <a:rPr lang="sv-SE" dirty="0"/>
              <a:t> to </a:t>
            </a:r>
            <a:r>
              <a:rPr lang="sv-SE" dirty="0" err="1"/>
              <a:t>win</a:t>
            </a:r>
            <a:r>
              <a:rPr lang="sv-SE" dirty="0"/>
              <a:t> </a:t>
            </a:r>
            <a:r>
              <a:rPr lang="sv-SE" dirty="0" err="1"/>
              <a:t>money</a:t>
            </a:r>
            <a:r>
              <a:rPr lang="sv-SE" dirty="0"/>
              <a:t>! </a:t>
            </a:r>
            <a:r>
              <a:rPr lang="sv-SE" dirty="0">
                <a:sym typeface="Wingdings" panose="05000000000000000000" pitchFamily="2" charset="2"/>
              </a:rPr>
              <a:t> </a:t>
            </a:r>
          </a:p>
          <a:p>
            <a:r>
              <a:rPr lang="sv-SE" dirty="0">
                <a:sym typeface="Wingdings" panose="05000000000000000000" pitchFamily="2" charset="2"/>
              </a:rPr>
              <a:t>33 teams </a:t>
            </a:r>
            <a:r>
              <a:rPr lang="sv-SE" dirty="0" err="1">
                <a:sym typeface="Wingdings" panose="05000000000000000000" pitchFamily="2" charset="2"/>
              </a:rPr>
              <a:t>played</a:t>
            </a:r>
            <a:r>
              <a:rPr lang="sv-SE" dirty="0">
                <a:sym typeface="Wingdings" panose="05000000000000000000" pitchFamily="2" charset="2"/>
              </a:rPr>
              <a:t> in 2023</a:t>
            </a:r>
          </a:p>
          <a:p>
            <a:r>
              <a:rPr lang="sv-SE" dirty="0" err="1">
                <a:sym typeface="Wingdings" panose="05000000000000000000" pitchFamily="2" charset="2"/>
              </a:rPr>
              <a:t>Matches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played</a:t>
            </a:r>
            <a:r>
              <a:rPr lang="sv-SE" dirty="0">
                <a:sym typeface="Wingdings" panose="05000000000000000000" pitchFamily="2" charset="2"/>
              </a:rPr>
              <a:t> live or online</a:t>
            </a:r>
          </a:p>
          <a:p>
            <a:r>
              <a:rPr lang="sv-SE" dirty="0" err="1">
                <a:sym typeface="Wingdings" panose="05000000000000000000" pitchFamily="2" charset="2"/>
              </a:rPr>
              <a:t>Open</a:t>
            </a:r>
            <a:r>
              <a:rPr lang="sv-SE" dirty="0">
                <a:sym typeface="Wingdings" panose="05000000000000000000" pitchFamily="2" charset="2"/>
              </a:rPr>
              <a:t> lobby </a:t>
            </a:r>
            <a:r>
              <a:rPr lang="sv-SE" dirty="0" err="1">
                <a:sym typeface="Wingdings" panose="05000000000000000000" pitchFamily="2" charset="2"/>
              </a:rPr>
              <a:t>with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practise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tables</a:t>
            </a:r>
            <a:r>
              <a:rPr lang="sv-SE" dirty="0">
                <a:sym typeface="Wingdings" panose="05000000000000000000" pitchFamily="2" charset="2"/>
              </a:rPr>
              <a:t> on </a:t>
            </a:r>
            <a:r>
              <a:rPr lang="sv-SE" dirty="0" err="1">
                <a:sym typeface="Wingdings" panose="05000000000000000000" pitchFamily="2" charset="2"/>
              </a:rPr>
              <a:t>RealBridge</a:t>
            </a:r>
            <a:r>
              <a:rPr lang="sv-SE" dirty="0">
                <a:sym typeface="Wingdings" panose="05000000000000000000" pitchFamily="2" charset="2"/>
              </a:rPr>
              <a:t> – </a:t>
            </a:r>
            <a:r>
              <a:rPr lang="sv-SE" dirty="0" err="1">
                <a:sym typeface="Wingdings" panose="05000000000000000000" pitchFamily="2" charset="2"/>
              </a:rPr>
              <a:t>accessible</a:t>
            </a:r>
            <a:r>
              <a:rPr lang="sv-SE" dirty="0">
                <a:sym typeface="Wingdings" panose="05000000000000000000" pitchFamily="2" charset="2"/>
              </a:rPr>
              <a:t> from the federation </a:t>
            </a:r>
            <a:r>
              <a:rPr lang="sv-SE" dirty="0" err="1">
                <a:sym typeface="Wingdings" panose="05000000000000000000" pitchFamily="2" charset="2"/>
              </a:rPr>
              <a:t>website</a:t>
            </a:r>
            <a:r>
              <a:rPr lang="sv-SE" dirty="0">
                <a:sym typeface="Wingdings" panose="05000000000000000000" pitchFamily="2" charset="2"/>
              </a:rPr>
              <a:t>. Just </a:t>
            </a:r>
            <a:r>
              <a:rPr lang="sv-SE" dirty="0" err="1">
                <a:sym typeface="Wingdings" panose="05000000000000000000" pitchFamily="2" charset="2"/>
              </a:rPr>
              <a:t>drop</a:t>
            </a:r>
            <a:r>
              <a:rPr lang="sv-SE" dirty="0">
                <a:sym typeface="Wingdings" panose="05000000000000000000" pitchFamily="2" charset="2"/>
              </a:rPr>
              <a:t> in and play </a:t>
            </a:r>
            <a:r>
              <a:rPr lang="sv-SE" dirty="0" err="1">
                <a:sym typeface="Wingdings" panose="05000000000000000000" pitchFamily="2" charset="2"/>
              </a:rPr>
              <a:t>whenever</a:t>
            </a:r>
            <a:r>
              <a:rPr lang="sv-SE" dirty="0">
                <a:sym typeface="Wingdings" panose="05000000000000000000" pitchFamily="2" charset="2"/>
              </a:rPr>
              <a:t> </a:t>
            </a:r>
            <a:r>
              <a:rPr lang="sv-SE" dirty="0" err="1">
                <a:sym typeface="Wingdings" panose="05000000000000000000" pitchFamily="2" charset="2"/>
              </a:rPr>
              <a:t>you</a:t>
            </a:r>
            <a:r>
              <a:rPr lang="sv-SE" dirty="0">
                <a:sym typeface="Wingdings" panose="05000000000000000000" pitchFamily="2" charset="2"/>
              </a:rPr>
              <a:t> like!</a:t>
            </a:r>
            <a:endParaRPr lang="sv-SE" dirty="0"/>
          </a:p>
        </p:txBody>
      </p:sp>
      <p:sp>
        <p:nvSpPr>
          <p:cNvPr id="8" name="Platshållare för datum 7">
            <a:extLst>
              <a:ext uri="{FF2B5EF4-FFF2-40B4-BE49-F238E27FC236}">
                <a16:creationId xmlns:a16="http://schemas.microsoft.com/office/drawing/2014/main" id="{27892F69-EFD5-8EC2-8510-66358C8106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r>
              <a:rPr lang="sv-SE" noProof="0"/>
              <a:t>2023</a:t>
            </a:r>
          </a:p>
        </p:txBody>
      </p:sp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0E708C20-0378-2CB1-837C-1602E97D5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AE208ADF-3ADD-483D-A721-14E3EEE2C135}" type="slidenum">
              <a:rPr lang="sv-SE" noProof="0" smtClean="0"/>
              <a:pPr rtl="0"/>
              <a:t>8</a:t>
            </a:fld>
            <a:endParaRPr lang="sv-SE" noProof="0"/>
          </a:p>
        </p:txBody>
      </p:sp>
    </p:spTree>
    <p:extLst>
      <p:ext uri="{BB962C8B-B14F-4D97-AF65-F5344CB8AC3E}">
        <p14:creationId xmlns:p14="http://schemas.microsoft.com/office/powerpoint/2010/main" val="3539776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6E2BA7-C922-44CF-A3EB-04778027C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5629"/>
            <a:ext cx="10515600" cy="818995"/>
          </a:xfrm>
        </p:spPr>
        <p:txBody>
          <a:bodyPr rtlCol="0"/>
          <a:lstStyle/>
          <a:p>
            <a:pPr rtl="0"/>
            <a:r>
              <a:rPr lang="sv-SE"/>
              <a:t>The </a:t>
            </a:r>
            <a:r>
              <a:rPr lang="sv-SE" err="1"/>
              <a:t>MiniBridge</a:t>
            </a:r>
            <a:r>
              <a:rPr lang="sv-SE"/>
              <a:t> Cup in Sweden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27E0624-0316-4666-958B-0D00C598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806039"/>
            <a:ext cx="3200400" cy="584548"/>
          </a:xfrm>
        </p:spPr>
        <p:txBody>
          <a:bodyPr rtlCol="0"/>
          <a:lstStyle/>
          <a:p>
            <a:pPr rtl="0"/>
            <a:r>
              <a:rPr lang="sv-SE"/>
              <a:t>Ambassador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1F96C3A-02B1-4EE9-A6DF-E1466122B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90588"/>
            <a:ext cx="3200400" cy="3751268"/>
          </a:xfrm>
        </p:spPr>
        <p:txBody>
          <a:bodyPr rtlCol="0">
            <a:normAutofit lnSpcReduction="10000"/>
          </a:bodyPr>
          <a:lstStyle/>
          <a:p>
            <a:pPr lvl="0" rtl="0"/>
            <a:r>
              <a:rPr lang="sv-SE"/>
              <a:t>Regional/</a:t>
            </a:r>
            <a:r>
              <a:rPr lang="sv-SE" err="1"/>
              <a:t>District</a:t>
            </a:r>
            <a:r>
              <a:rPr lang="sv-SE"/>
              <a:t> </a:t>
            </a:r>
            <a:r>
              <a:rPr lang="sv-SE" err="1"/>
              <a:t>level</a:t>
            </a:r>
            <a:endParaRPr lang="sv-SE"/>
          </a:p>
          <a:p>
            <a:pPr lvl="0" rtl="0"/>
            <a:r>
              <a:rPr lang="sv-SE"/>
              <a:t>Information to </a:t>
            </a:r>
            <a:r>
              <a:rPr lang="sv-SE" err="1"/>
              <a:t>clubs</a:t>
            </a:r>
            <a:r>
              <a:rPr lang="sv-SE"/>
              <a:t> and </a:t>
            </a:r>
            <a:r>
              <a:rPr lang="sv-SE" err="1"/>
              <a:t>players</a:t>
            </a:r>
            <a:endParaRPr lang="sv-SE"/>
          </a:p>
          <a:p>
            <a:pPr lvl="0" rtl="0"/>
            <a:r>
              <a:rPr lang="sv-SE" err="1"/>
              <a:t>Helping</a:t>
            </a:r>
            <a:r>
              <a:rPr lang="sv-SE"/>
              <a:t> mentors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teaching</a:t>
            </a:r>
            <a:r>
              <a:rPr lang="sv-SE"/>
              <a:t>/material</a:t>
            </a:r>
          </a:p>
          <a:p>
            <a:pPr lvl="0" rtl="0"/>
            <a:r>
              <a:rPr lang="sv-SE" err="1"/>
              <a:t>Finding</a:t>
            </a:r>
            <a:r>
              <a:rPr lang="sv-SE"/>
              <a:t> </a:t>
            </a:r>
            <a:r>
              <a:rPr lang="sv-SE" err="1"/>
              <a:t>venues</a:t>
            </a:r>
            <a:r>
              <a:rPr lang="sv-SE"/>
              <a:t> for </a:t>
            </a:r>
            <a:r>
              <a:rPr lang="sv-SE" err="1"/>
              <a:t>matches</a:t>
            </a:r>
            <a:endParaRPr lang="sv-SE"/>
          </a:p>
          <a:p>
            <a:pPr lvl="0" rtl="0"/>
            <a:r>
              <a:rPr lang="sv-SE" err="1"/>
              <a:t>Finding</a:t>
            </a:r>
            <a:r>
              <a:rPr lang="sv-SE"/>
              <a:t> mentors for adepts! 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6FB6553-2053-4EF2-B876-02907BF5B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800575"/>
            <a:ext cx="3200400" cy="584549"/>
          </a:xfrm>
        </p:spPr>
        <p:txBody>
          <a:bodyPr rtlCol="0"/>
          <a:lstStyle/>
          <a:p>
            <a:pPr rtl="0"/>
            <a:r>
              <a:rPr lang="sv-SE"/>
              <a:t>Mentor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075D459-E103-44CB-BFE1-D43EA3272A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385125"/>
            <a:ext cx="3200400" cy="3751268"/>
          </a:xfrm>
        </p:spPr>
        <p:txBody>
          <a:bodyPr rtlCol="0">
            <a:normAutofit/>
          </a:bodyPr>
          <a:lstStyle/>
          <a:p>
            <a:pPr rtl="0"/>
            <a:r>
              <a:rPr lang="sv-SE"/>
              <a:t>The </a:t>
            </a:r>
            <a:r>
              <a:rPr lang="sv-SE" err="1"/>
              <a:t>captain</a:t>
            </a:r>
            <a:r>
              <a:rPr lang="sv-SE"/>
              <a:t> </a:t>
            </a:r>
            <a:r>
              <a:rPr lang="sv-SE" err="1"/>
              <a:t>of</a:t>
            </a:r>
            <a:r>
              <a:rPr lang="sv-SE"/>
              <a:t> the team!</a:t>
            </a:r>
          </a:p>
          <a:p>
            <a:pPr rtl="0"/>
            <a:r>
              <a:rPr lang="sv-SE" err="1"/>
              <a:t>Coordinate</a:t>
            </a:r>
            <a:r>
              <a:rPr lang="sv-SE"/>
              <a:t> </a:t>
            </a:r>
            <a:r>
              <a:rPr lang="sv-SE" err="1"/>
              <a:t>matches</a:t>
            </a:r>
            <a:r>
              <a:rPr lang="sv-SE"/>
              <a:t> </a:t>
            </a:r>
            <a:r>
              <a:rPr lang="sv-SE" err="1"/>
              <a:t>with</a:t>
            </a:r>
            <a:r>
              <a:rPr lang="sv-SE"/>
              <a:t> </a:t>
            </a:r>
            <a:r>
              <a:rPr lang="sv-SE" err="1"/>
              <a:t>other</a:t>
            </a:r>
            <a:r>
              <a:rPr lang="sv-SE"/>
              <a:t> mentors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8147A5E1-6C5B-4D99-8E74-137ACC038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4" y="1802952"/>
            <a:ext cx="3200400" cy="584549"/>
          </a:xfrm>
        </p:spPr>
        <p:txBody>
          <a:bodyPr rtlCol="0"/>
          <a:lstStyle/>
          <a:p>
            <a:pPr rtl="0"/>
            <a:r>
              <a:rPr lang="sv-SE"/>
              <a:t>Adepts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95E12B37-EBFD-4039-8557-2AC5D0B2022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4" y="2387502"/>
            <a:ext cx="3200400" cy="3751268"/>
          </a:xfrm>
        </p:spPr>
        <p:txBody>
          <a:bodyPr rtlCol="0">
            <a:normAutofit/>
          </a:bodyPr>
          <a:lstStyle/>
          <a:p>
            <a:pPr rtl="0"/>
            <a:r>
              <a:rPr lang="sv-SE"/>
              <a:t>The team </a:t>
            </a:r>
            <a:r>
              <a:rPr lang="sv-SE" err="1"/>
              <a:t>members</a:t>
            </a:r>
            <a:r>
              <a:rPr lang="sv-SE"/>
              <a:t> – </a:t>
            </a:r>
            <a:r>
              <a:rPr lang="sv-SE" err="1"/>
              <a:t>beginners</a:t>
            </a:r>
            <a:r>
              <a:rPr lang="sv-SE"/>
              <a:t>, or </a:t>
            </a:r>
            <a:r>
              <a:rPr lang="sv-SE" err="1"/>
              <a:t>completely</a:t>
            </a:r>
            <a:r>
              <a:rPr lang="sv-SE"/>
              <a:t> new </a:t>
            </a:r>
            <a:r>
              <a:rPr lang="sv-SE" err="1"/>
              <a:t>player</a:t>
            </a:r>
            <a:endParaRPr lang="sv-SE"/>
          </a:p>
        </p:txBody>
      </p:sp>
      <p:sp>
        <p:nvSpPr>
          <p:cNvPr id="58" name="Platshållare för bildnummer 57">
            <a:extLst>
              <a:ext uri="{FF2B5EF4-FFF2-40B4-BE49-F238E27FC236}">
                <a16:creationId xmlns:a16="http://schemas.microsoft.com/office/drawing/2014/main" id="{741E32EB-B5A9-42CA-96F0-C8CDEFC3D8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AE208ADF-3ADD-483D-A721-14E3EEE2C135}" type="slidenum">
              <a:rPr lang="sv-SE" smtClean="0"/>
              <a:pPr rtl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2449395"/>
      </p:ext>
    </p:extLst>
  </p:cSld>
  <p:clrMapOvr>
    <a:masterClrMapping/>
  </p:clrMapOvr>
</p:sld>
</file>

<file path=ppt/theme/theme1.xml><?xml version="1.0" encoding="utf-8"?>
<a:theme xmlns:a="http://schemas.openxmlformats.org/drawingml/2006/main" name="PineVTI">
  <a:themeElements>
    <a:clrScheme name="Pine">
      <a:dk1>
        <a:sysClr val="windowText" lastClr="000000"/>
      </a:dk1>
      <a:lt1>
        <a:sysClr val="window" lastClr="FFFFFF"/>
      </a:lt1>
      <a:dk2>
        <a:srgbClr val="081B19"/>
      </a:dk2>
      <a:lt2>
        <a:srgbClr val="E2D4CA"/>
      </a:lt2>
      <a:accent1>
        <a:srgbClr val="415347"/>
      </a:accent1>
      <a:accent2>
        <a:srgbClr val="753E33"/>
      </a:accent2>
      <a:accent3>
        <a:srgbClr val="7B614F"/>
      </a:accent3>
      <a:accent4>
        <a:srgbClr val="827B6D"/>
      </a:accent4>
      <a:accent5>
        <a:srgbClr val="495255"/>
      </a:accent5>
      <a:accent6>
        <a:srgbClr val="2D5358"/>
      </a:accent6>
      <a:hlink>
        <a:srgbClr val="A8705D"/>
      </a:hlink>
      <a:folHlink>
        <a:srgbClr val="5B688B"/>
      </a:folHlink>
    </a:clrScheme>
    <a:fontScheme name="Dante">
      <a:majorFont>
        <a:latin typeface="Dante"/>
        <a:ea typeface=""/>
        <a:cs typeface=""/>
      </a:majorFont>
      <a:minorFont>
        <a:latin typeface="Dan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790_TF11653146_Win32" id="{C79D28A5-A1BA-40A8-AF6D-0C0C4D4D82E9}" vid="{CD953833-B334-47E0-AAB1-2D403926E09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a623ee-d36c-400a-8778-238de7e46c5b" xsi:nil="true"/>
    <MediaServiceKeyPoints xmlns="e3780c7d-b590-429f-b7d5-9561567561cd" xsi:nil="true"/>
    <lcf76f155ced4ddcb4097134ff3c332f xmlns="e3780c7d-b590-429f-b7d5-9561567561cd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741299362440A3F90875EF644052" ma:contentTypeVersion="17" ma:contentTypeDescription="Create a new document." ma:contentTypeScope="" ma:versionID="13c856b492365ee7541ff8d38248a224">
  <xsd:schema xmlns:xsd="http://www.w3.org/2001/XMLSchema" xmlns:xs="http://www.w3.org/2001/XMLSchema" xmlns:p="http://schemas.microsoft.com/office/2006/metadata/properties" xmlns:ns2="e3780c7d-b590-429f-b7d5-9561567561cd" xmlns:ns3="12a623ee-d36c-400a-8778-238de7e46c5b" targetNamespace="http://schemas.microsoft.com/office/2006/metadata/properties" ma:root="true" ma:fieldsID="967a2c487b4cdf6eb8168a486944c1ba" ns2:_="" ns3:_="">
    <xsd:import namespace="e3780c7d-b590-429f-b7d5-9561567561cd"/>
    <xsd:import namespace="12a623ee-d36c-400a-8778-238de7e46c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80c7d-b590-429f-b7d5-9561567561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c9b175e-12e8-4b69-847b-5c81637fb8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623ee-d36c-400a-8778-238de7e46c5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9ed586-c01f-4ce8-98cc-63828b734764}" ma:internalName="TaxCatchAll" ma:showField="CatchAllData" ma:web="12a623ee-d36c-400a-8778-238de7e46c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506F55-A469-454B-8FCA-6F8BCF9DAA6B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00F45DB6-6063-40C7-B8FB-E5F16D9D6C83}"/>
</file>

<file path=customXml/itemProps3.xml><?xml version="1.0" encoding="utf-8"?>
<ds:datastoreItem xmlns:ds="http://schemas.openxmlformats.org/officeDocument/2006/customXml" ds:itemID="{8C0CC34A-D535-41BC-8B48-A0E1EA32D7E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Talldesign</Template>
  <TotalTime>14</TotalTime>
  <Words>589</Words>
  <Application>Microsoft Office PowerPoint</Application>
  <PresentationFormat>Widescreen</PresentationFormat>
  <Paragraphs>98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Dante</vt:lpstr>
      <vt:lpstr>Noto Sans Symbols</vt:lpstr>
      <vt:lpstr>Overlock</vt:lpstr>
      <vt:lpstr>PineVTI</vt:lpstr>
      <vt:lpstr>MiniBridge - .. Why should we teach MiniBridge to established bridge players?</vt:lpstr>
      <vt:lpstr>Agenda</vt:lpstr>
      <vt:lpstr>MiniBridge auction</vt:lpstr>
      <vt:lpstr>MiniBridge – Choosing the contract </vt:lpstr>
      <vt:lpstr>Find a suitable level! </vt:lpstr>
      <vt:lpstr>Choice of game</vt:lpstr>
      <vt:lpstr>Why should established bridge players learn MiniBridge?</vt:lpstr>
      <vt:lpstr>The MiniBridge Cup</vt:lpstr>
      <vt:lpstr>The MiniBridge Cup in Sweden</vt:lpstr>
      <vt:lpstr>MiniBridge Cup – Lessons learned</vt:lpstr>
      <vt:lpstr>Resources for training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MiniBridge - .. Why should bridge players go back to a simplified game?</dc:title>
  <dc:creator>Linnea Edlund</dc:creator>
  <cp:lastModifiedBy>Shireen Mohandes</cp:lastModifiedBy>
  <cp:revision>2</cp:revision>
  <dcterms:created xsi:type="dcterms:W3CDTF">2023-10-04T14:58:22Z</dcterms:created>
  <dcterms:modified xsi:type="dcterms:W3CDTF">2023-10-07T12:22:31Z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0x010100BC37741299362440A3F90875EF644052</vt:lpwstr>
  </property>
</Properties>
</file>